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75" r:id="rId3"/>
    <p:sldId id="281" r:id="rId4"/>
    <p:sldId id="276" r:id="rId5"/>
    <p:sldId id="277" r:id="rId6"/>
    <p:sldId id="257" r:id="rId7"/>
    <p:sldId id="267" r:id="rId8"/>
    <p:sldId id="268" r:id="rId9"/>
    <p:sldId id="269" r:id="rId10"/>
    <p:sldId id="274" r:id="rId11"/>
    <p:sldId id="258" r:id="rId12"/>
    <p:sldId id="270" r:id="rId13"/>
    <p:sldId id="271" r:id="rId14"/>
    <p:sldId id="259" r:id="rId15"/>
    <p:sldId id="272" r:id="rId16"/>
    <p:sldId id="273" r:id="rId17"/>
    <p:sldId id="279" r:id="rId18"/>
  </p:sldIdLst>
  <p:sldSz cx="9144000" cy="6858000" type="screen4x3"/>
  <p:notesSz cx="6858000" cy="9144000"/>
  <p:embeddedFontLst>
    <p:embeddedFont>
      <p:font typeface="PT Sans Narrow" panose="020B0604020202020204" charset="0"/>
      <p:regular r:id="rId20"/>
      <p:bold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5AA665-1E89-4E81-AED0-073FEB4DBE2F}">
  <a:tblStyle styleId="{5E5AA665-1E89-4E81-AED0-073FEB4DBE2F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134EFFB5-69CF-4DCA-9FB9-A05AF25C3ABC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89" d="100"/>
          <a:sy n="89" d="100"/>
        </p:scale>
        <p:origin x="86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localhost\Users\trickmil\Documents\Booth%20Work\Second%20Year\Designing%20a%20Good%20Life\Thought%20Paper%20Evaluations%20Section%2018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localhost\Users\trickmil\Documents\Booth%20Work\Second%20Year\Designing%20a%20Good%20Life\Thought%20Paper%20Evaluations%20Section%2018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8280675132235591E-2"/>
          <c:y val="2.7364159571638274E-2"/>
          <c:w val="0.92725902346844058"/>
          <c:h val="0.91795727430248819"/>
        </c:manualLayout>
      </c:layout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bg1"/>
                      </a:solidFill>
                      <a:latin typeface="PT Sans Narrow" panose="020B060402020202020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PT Sans Narrow" panose="020B060402020202020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PT Sans Narrow" panose="020B060402020202020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PT Sans Narrow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Sheet1!$M$27:$M$36</c:f>
              <c:strCache>
                <c:ptCount val="10"/>
                <c:pt idx="0">
                  <c:v>Dion Waiters</c:v>
                </c:pt>
                <c:pt idx="1">
                  <c:v>Jamal Crawford</c:v>
                </c:pt>
                <c:pt idx="2">
                  <c:v>Willie Green</c:v>
                </c:pt>
                <c:pt idx="3">
                  <c:v>Tyler Hansbrough</c:v>
                </c:pt>
                <c:pt idx="4">
                  <c:v>Victor Oladipo</c:v>
                </c:pt>
                <c:pt idx="5">
                  <c:v>Dirk Nowitzki</c:v>
                </c:pt>
                <c:pt idx="6">
                  <c:v>Shaun Livingston</c:v>
                </c:pt>
                <c:pt idx="7">
                  <c:v>Tony Allen</c:v>
                </c:pt>
                <c:pt idx="8">
                  <c:v>Tyler Ennis</c:v>
                </c:pt>
                <c:pt idx="9">
                  <c:v>Rudy Gobert</c:v>
                </c:pt>
              </c:strCache>
            </c:strRef>
          </c:cat>
          <c:val>
            <c:numRef>
              <c:f>Sheet1!$L$27:$L$36</c:f>
              <c:numCache>
                <c:formatCode>General</c:formatCode>
                <c:ptCount val="10"/>
                <c:pt idx="0">
                  <c:v>-300.77659999999997</c:v>
                </c:pt>
                <c:pt idx="1">
                  <c:v>-236.1583</c:v>
                </c:pt>
                <c:pt idx="2">
                  <c:v>-229.53540000000001</c:v>
                </c:pt>
                <c:pt idx="3">
                  <c:v>-226.33</c:v>
                </c:pt>
                <c:pt idx="4">
                  <c:v>-211.358</c:v>
                </c:pt>
                <c:pt idx="5">
                  <c:v>220.71539999999999</c:v>
                </c:pt>
                <c:pt idx="6">
                  <c:v>223.15940000000001</c:v>
                </c:pt>
                <c:pt idx="7">
                  <c:v>254.77590000000001</c:v>
                </c:pt>
                <c:pt idx="8">
                  <c:v>260.37569999999999</c:v>
                </c:pt>
                <c:pt idx="9">
                  <c:v>377.23090000000002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47"/>
        <c:overlap val="100"/>
        <c:axId val="198469904"/>
        <c:axId val="198470464"/>
      </c:barChart>
      <c:catAx>
        <c:axId val="1984699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8470464"/>
        <c:crosses val="autoZero"/>
        <c:auto val="1"/>
        <c:lblAlgn val="ctr"/>
        <c:lblOffset val="100"/>
        <c:noMultiLvlLbl val="0"/>
      </c:catAx>
      <c:valAx>
        <c:axId val="198470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69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PT Sans Narrow" panose="020B060402020202020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PT Sans Narrow" panose="020B060402020202020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PT Sans Narrow" panose="020B0604020202020204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PT Sans Narrow" panose="020B060402020202020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'Sheet1 (2)'!$M$27:$M$35</c:f>
              <c:strCache>
                <c:ptCount val="9"/>
                <c:pt idx="0">
                  <c:v>Josh Smith</c:v>
                </c:pt>
                <c:pt idx="1">
                  <c:v>Reggie Jackson</c:v>
                </c:pt>
                <c:pt idx="2">
                  <c:v>Cameron Bairstow</c:v>
                </c:pt>
                <c:pt idx="3">
                  <c:v>Greg Stiemsma</c:v>
                </c:pt>
                <c:pt idx="4">
                  <c:v>Damjan Rudez</c:v>
                </c:pt>
                <c:pt idx="5">
                  <c:v>Mario Hezonja</c:v>
                </c:pt>
                <c:pt idx="6">
                  <c:v>Danny Granger</c:v>
                </c:pt>
                <c:pt idx="7">
                  <c:v>Chase Budinger</c:v>
                </c:pt>
                <c:pt idx="8">
                  <c:v>Aaron Brooks</c:v>
                </c:pt>
              </c:strCache>
            </c:strRef>
          </c:cat>
          <c:val>
            <c:numRef>
              <c:f>'Sheet1 (2)'!$L$27:$L$35</c:f>
              <c:numCache>
                <c:formatCode>General</c:formatCode>
                <c:ptCount val="9"/>
                <c:pt idx="0">
                  <c:v>-181.17189999999999</c:v>
                </c:pt>
                <c:pt idx="1">
                  <c:v>-159.06620000000001</c:v>
                </c:pt>
                <c:pt idx="2">
                  <c:v>-153.4555</c:v>
                </c:pt>
                <c:pt idx="3">
                  <c:v>-142.6541</c:v>
                </c:pt>
                <c:pt idx="4">
                  <c:v>-141.68170000000001</c:v>
                </c:pt>
                <c:pt idx="5">
                  <c:v>203.58690000000001</c:v>
                </c:pt>
                <c:pt idx="6">
                  <c:v>209.17769999999999</c:v>
                </c:pt>
                <c:pt idx="7">
                  <c:v>218.18039999999999</c:v>
                </c:pt>
                <c:pt idx="8">
                  <c:v>229.6335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47"/>
        <c:overlap val="100"/>
        <c:axId val="198472704"/>
        <c:axId val="198473264"/>
      </c:barChart>
      <c:catAx>
        <c:axId val="198472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8473264"/>
        <c:crosses val="autoZero"/>
        <c:auto val="1"/>
        <c:lblAlgn val="ctr"/>
        <c:lblOffset val="100"/>
        <c:noMultiLvlLbl val="0"/>
      </c:catAx>
      <c:valAx>
        <c:axId val="198473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472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904755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449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 Cash Flows</a:t>
            </a:r>
          </a:p>
          <a:p>
            <a:pPr marL="457200" lvl="0" indent="-3048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spending spree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Costs needed to sustain expansion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NFLX’s headway on its “cream skimming” strategy runs out </a:t>
            </a:r>
          </a:p>
          <a:p>
            <a:pPr marL="457200" lvl="0" indent="-3048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to move to acquisition or production of local language content, which is critical to its success abroad.</a:t>
            </a:r>
          </a:p>
        </p:txBody>
      </p:sp>
    </p:spTree>
    <p:extLst>
      <p:ext uri="{BB962C8B-B14F-4D97-AF65-F5344CB8AC3E}">
        <p14:creationId xmlns:p14="http://schemas.microsoft.com/office/powerpoint/2010/main" val="3182044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1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108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24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768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984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584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806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 Cash Flows</a:t>
            </a:r>
          </a:p>
          <a:p>
            <a:pPr marL="457200" lvl="0" indent="-3048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spending spree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Costs needed to sustain expansion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NFLX’s headway on its “cream skimming” strategy runs out </a:t>
            </a:r>
          </a:p>
          <a:p>
            <a:pPr marL="457200" lvl="0" indent="-3048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to move to acquisition or production of local language content, which is critical to its success abroad.</a:t>
            </a:r>
          </a:p>
        </p:txBody>
      </p:sp>
    </p:spTree>
    <p:extLst>
      <p:ext uri="{BB962C8B-B14F-4D97-AF65-F5344CB8AC3E}">
        <p14:creationId xmlns:p14="http://schemas.microsoft.com/office/powerpoint/2010/main" val="895754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319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 Cash Flows</a:t>
            </a:r>
          </a:p>
          <a:p>
            <a:pPr marL="457200" lvl="0" indent="-3048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spending spree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Costs needed to sustain expansion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NFLX’s headway on its “cream skimming” strategy runs out </a:t>
            </a:r>
          </a:p>
          <a:p>
            <a:pPr marL="457200" lvl="0" indent="-3048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to move to acquisition or production of local language content, which is critical to its success abroad.</a:t>
            </a:r>
          </a:p>
        </p:txBody>
      </p:sp>
    </p:spTree>
    <p:extLst>
      <p:ext uri="{BB962C8B-B14F-4D97-AF65-F5344CB8AC3E}">
        <p14:creationId xmlns:p14="http://schemas.microsoft.com/office/powerpoint/2010/main" val="130165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 Cash Flows</a:t>
            </a:r>
          </a:p>
          <a:p>
            <a:pPr marL="457200" lvl="0" indent="-3048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spending spree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Costs needed to sustain expansion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NFLX’s headway on its “cream skimming” strategy runs out </a:t>
            </a:r>
          </a:p>
          <a:p>
            <a:pPr marL="457200" lvl="0" indent="-3048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to move to acquisition or production of local language content, which is critical to its success abroad.</a:t>
            </a:r>
          </a:p>
        </p:txBody>
      </p:sp>
    </p:spTree>
    <p:extLst>
      <p:ext uri="{BB962C8B-B14F-4D97-AF65-F5344CB8AC3E}">
        <p14:creationId xmlns:p14="http://schemas.microsoft.com/office/powerpoint/2010/main" val="2608031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 Cash Flows</a:t>
            </a:r>
          </a:p>
          <a:p>
            <a:pPr marL="457200" lvl="0" indent="-3048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spending spree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Costs needed to sustain expansion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NFLX’s headway on its “cream skimming” strategy runs out </a:t>
            </a:r>
          </a:p>
          <a:p>
            <a:pPr marL="457200" lvl="0" indent="-3048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to move to acquisition or production of local language content, which is critical to its success abroad.</a:t>
            </a:r>
          </a:p>
        </p:txBody>
      </p:sp>
    </p:spTree>
    <p:extLst>
      <p:ext uri="{BB962C8B-B14F-4D97-AF65-F5344CB8AC3E}">
        <p14:creationId xmlns:p14="http://schemas.microsoft.com/office/powerpoint/2010/main" val="2112705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 Cash Flows</a:t>
            </a:r>
          </a:p>
          <a:p>
            <a:pPr marL="457200" lvl="0" indent="-3048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spending spree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Costs needed to sustain expansion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NFLX’s headway on its “cream skimming” strategy runs out </a:t>
            </a:r>
          </a:p>
          <a:p>
            <a:pPr marL="457200" lvl="0" indent="-3048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to move to acquisition or production of local language content, which is critical to its success abroad.</a:t>
            </a:r>
          </a:p>
        </p:txBody>
      </p:sp>
    </p:spTree>
    <p:extLst>
      <p:ext uri="{BB962C8B-B14F-4D97-AF65-F5344CB8AC3E}">
        <p14:creationId xmlns:p14="http://schemas.microsoft.com/office/powerpoint/2010/main" val="2059907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 Cash Flows</a:t>
            </a:r>
          </a:p>
          <a:p>
            <a:pPr marL="457200" lvl="0" indent="-3048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spending spree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Costs needed to sustain expansion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NFLX’s headway on its “cream skimming” strategy runs out </a:t>
            </a:r>
          </a:p>
          <a:p>
            <a:pPr marL="457200" lvl="0" indent="-3048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to move to acquisition or production of local language content, which is critical to its success abroad.</a:t>
            </a:r>
          </a:p>
        </p:txBody>
      </p:sp>
    </p:spTree>
    <p:extLst>
      <p:ext uri="{BB962C8B-B14F-4D97-AF65-F5344CB8AC3E}">
        <p14:creationId xmlns:p14="http://schemas.microsoft.com/office/powerpoint/2010/main" val="1527707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Negative Cash Flows</a:t>
            </a:r>
          </a:p>
          <a:p>
            <a:pPr marL="457200" lvl="0" indent="-3048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 spending spree</a:t>
            </a:r>
          </a:p>
          <a:p>
            <a:pPr lvl="0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Costs needed to sustain expansion</a:t>
            </a:r>
          </a:p>
          <a:p>
            <a:pPr marL="457200" lvl="0" indent="-304800" rtl="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NFLX’s headway on its “cream skimming” strategy runs out </a:t>
            </a:r>
          </a:p>
          <a:p>
            <a:pPr marL="457200" lvl="0" indent="-304800">
              <a:spcBef>
                <a:spcPts val="0"/>
              </a:spcBef>
              <a:buClr>
                <a:schemeClr val="dk1"/>
              </a:buClr>
              <a:buSzPct val="100000"/>
              <a:buFont typeface="Times New Roman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Needs to move to acquisition or production of local language content, which is critical to its success abroad.</a:t>
            </a:r>
          </a:p>
        </p:txBody>
      </p:sp>
    </p:spTree>
    <p:extLst>
      <p:ext uri="{BB962C8B-B14F-4D97-AF65-F5344CB8AC3E}">
        <p14:creationId xmlns:p14="http://schemas.microsoft.com/office/powerpoint/2010/main" val="3710949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2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28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3335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32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905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5875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27000" algn="l" rtl="0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18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jecteuclid.org/download/pdfview_1/euclid.ssu/1268143839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228600" y="2362199"/>
            <a:ext cx="8610600" cy="123822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FFFFFF"/>
                </a:solidFill>
                <a:highlight>
                  <a:srgbClr val="000000"/>
                </a:highlight>
                <a:latin typeface="PT Sans Narrow"/>
                <a:ea typeface="PT Sans Narrow"/>
                <a:cs typeface="PT Sans Narrow"/>
                <a:sym typeface="PT Sans Narrow"/>
              </a:rPr>
              <a:t>BUT HOW DOES THE MACHINE LEARN?</a:t>
            </a:r>
            <a:endParaRPr lang="en-US" sz="4000" b="1" dirty="0">
              <a:solidFill>
                <a:srgbClr val="FFFFFF"/>
              </a:solidFill>
              <a:highlight>
                <a:srgbClr val="000000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" name="Shape 84"/>
          <p:cNvSpPr txBox="1">
            <a:spLocks/>
          </p:cNvSpPr>
          <p:nvPr/>
        </p:nvSpPr>
        <p:spPr>
          <a:xfrm>
            <a:off x="6248400" y="5105400"/>
            <a:ext cx="3352800" cy="12382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r>
              <a:rPr lang="en-US" sz="1400" b="1" dirty="0">
                <a:solidFill>
                  <a:schemeClr val="bg1"/>
                </a:solidFill>
                <a:latin typeface="PT Sans Narrow" panose="020B0604020202020204" charset="0"/>
              </a:rPr>
              <a:t>Ernesto Mori</a:t>
            </a:r>
          </a:p>
          <a:p>
            <a:r>
              <a:rPr lang="en-US" sz="1400" b="1" dirty="0" err="1">
                <a:solidFill>
                  <a:schemeClr val="bg1"/>
                </a:solidFill>
                <a:latin typeface="PT Sans Narrow" panose="020B0604020202020204" charset="0"/>
              </a:rPr>
              <a:t>Vandana</a:t>
            </a:r>
            <a:r>
              <a:rPr lang="en-US" sz="1400" b="1" dirty="0">
                <a:solidFill>
                  <a:schemeClr val="bg1"/>
                </a:solidFill>
                <a:latin typeface="PT Sans Narrow" panose="020B0604020202020204" charset="0"/>
              </a:rPr>
              <a:t> Ramakrishnan</a:t>
            </a:r>
          </a:p>
          <a:p>
            <a:r>
              <a:rPr lang="en-US" sz="1400" b="1" dirty="0">
                <a:solidFill>
                  <a:schemeClr val="bg1"/>
                </a:solidFill>
                <a:latin typeface="PT Sans Narrow" panose="020B0604020202020204" charset="0"/>
              </a:rPr>
              <a:t>Nathan </a:t>
            </a:r>
            <a:r>
              <a:rPr lang="en-US" sz="1400" b="1" dirty="0" err="1">
                <a:solidFill>
                  <a:schemeClr val="bg1"/>
                </a:solidFill>
                <a:latin typeface="PT Sans Narrow" panose="020B0604020202020204" charset="0"/>
              </a:rPr>
              <a:t>Matare</a:t>
            </a:r>
            <a:endParaRPr lang="en-US" sz="1400" b="1" dirty="0">
              <a:solidFill>
                <a:schemeClr val="bg1"/>
              </a:solidFill>
              <a:latin typeface="PT Sans Narrow" panose="020B0604020202020204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PT Sans Narrow" panose="020B0604020202020204" charset="0"/>
              </a:rPr>
              <a:t>Patrick Miller</a:t>
            </a:r>
          </a:p>
          <a:p>
            <a:r>
              <a:rPr lang="en-US" sz="1400" b="1" dirty="0">
                <a:solidFill>
                  <a:schemeClr val="bg1"/>
                </a:solidFill>
                <a:latin typeface="PT Sans Narrow" panose="020B0604020202020204" charset="0"/>
              </a:rPr>
              <a:t>Jordan Bell-Masterson</a:t>
            </a:r>
          </a:p>
          <a:p>
            <a:endParaRPr lang="en-US" sz="1400" b="1" dirty="0">
              <a:solidFill>
                <a:srgbClr val="FFFFFF"/>
              </a:solidFill>
              <a:highlight>
                <a:srgbClr val="000000"/>
              </a:highlight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13550" y="0"/>
            <a:ext cx="9144000" cy="6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3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Which model do we like?</a:t>
            </a:r>
            <a:endParaRPr lang="en-US" sz="3000" dirty="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81000" y="990600"/>
            <a:ext cx="8443794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>
                <a:latin typeface="PT Sans Narrow"/>
                <a:ea typeface="PT Sans Narrow"/>
                <a:cs typeface="PT Sans Narrow"/>
              </a:rPr>
              <a:t>Right off, we can </a:t>
            </a:r>
            <a:r>
              <a:rPr lang="en-US" sz="2000" b="1" dirty="0">
                <a:latin typeface="PT Sans Narrow"/>
                <a:ea typeface="PT Sans Narrow"/>
                <a:cs typeface="PT Sans Narrow"/>
              </a:rPr>
              <a:t>throw away </a:t>
            </a:r>
            <a:r>
              <a:rPr lang="en-US" sz="2000" b="1" dirty="0" smtClean="0">
                <a:latin typeface="PT Sans Narrow"/>
                <a:ea typeface="PT Sans Narrow"/>
                <a:cs typeface="PT Sans Narrow"/>
              </a:rPr>
              <a:t>Neural Network</a:t>
            </a:r>
            <a:r>
              <a:rPr lang="en-US" sz="2000" dirty="0" smtClean="0">
                <a:latin typeface="PT Sans Narrow"/>
                <a:ea typeface="PT Sans Narrow"/>
                <a:cs typeface="PT Sans Narrow"/>
              </a:rPr>
              <a:t> </a:t>
            </a:r>
            <a:r>
              <a:rPr lang="en-US" sz="2000" dirty="0">
                <a:latin typeface="PT Sans Narrow"/>
                <a:ea typeface="PT Sans Narrow"/>
                <a:cs typeface="PT Sans Narrow"/>
              </a:rPr>
              <a:t>– it was the slowest by an order of magnitude, and had the worst RMSE.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>
                <a:latin typeface="PT Sans Narrow"/>
                <a:ea typeface="PT Sans Narrow"/>
                <a:cs typeface="PT Sans Narrow"/>
              </a:rPr>
              <a:t>The remaining three models give us a relatively smooth tradeoff between RMSE and computational speed.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>
                <a:latin typeface="PT Sans Narrow"/>
                <a:ea typeface="PT Sans Narrow"/>
                <a:cs typeface="PT Sans Narrow"/>
              </a:rPr>
              <a:t>Basically, the model we would choose in the real world would depend on the relative real world costs of a lower RMSE vs. a faster computation speed.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>
                <a:latin typeface="PT Sans Narrow"/>
                <a:ea typeface="PT Sans Narrow"/>
                <a:cs typeface="PT Sans Narrow"/>
              </a:rPr>
              <a:t>Given a clean enough context, we could think about coding this dollar tradeoff into our code, and maximize among error and speed.</a:t>
            </a:r>
          </a:p>
          <a:p>
            <a:pPr marL="20320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000" dirty="0">
              <a:latin typeface="PT Sans Narrow"/>
              <a:ea typeface="PT Sans Narrow"/>
              <a:cs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67773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Shape 99"/>
          <p:cNvGraphicFramePr/>
          <p:nvPr>
            <p:extLst>
              <p:ext uri="{D42A27DB-BD31-4B8C-83A1-F6EECF244321}">
                <p14:modId xmlns:p14="http://schemas.microsoft.com/office/powerpoint/2010/main" val="2391616566"/>
              </p:ext>
            </p:extLst>
          </p:nvPr>
        </p:nvGraphicFramePr>
        <p:xfrm>
          <a:off x="5562600" y="1347536"/>
          <a:ext cx="3200400" cy="4419600"/>
        </p:xfrm>
        <a:graphic>
          <a:graphicData uri="http://schemas.openxmlformats.org/drawingml/2006/table">
            <a:tbl>
              <a:tblPr>
                <a:noFill/>
                <a:tableStyleId>{5E5AA665-1E89-4E81-AED0-073FEB4DBE2F}</a:tableStyleId>
              </a:tblPr>
              <a:tblGrid>
                <a:gridCol w="2137479"/>
                <a:gridCol w="1062921"/>
              </a:tblGrid>
              <a:tr h="87598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Variable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Importance Ranking*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>
                    <a:solidFill>
                      <a:srgbClr val="888888"/>
                    </a:solidFill>
                  </a:tcPr>
                </a:tc>
              </a:tr>
              <a:tr h="91566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Average Player Minutes per</a:t>
                      </a:r>
                      <a:r>
                        <a:rPr lang="en-US" sz="1600" baseline="0" dirty="0" smtClean="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 Game</a:t>
                      </a:r>
                      <a:endParaRPr lang="en-US" sz="1600" dirty="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1</a:t>
                      </a:r>
                      <a:endParaRPr lang="en-US" sz="1600" dirty="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/>
                </a:tc>
              </a:tr>
              <a:tr h="87598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Average Player Field Goal Attempts per Game</a:t>
                      </a:r>
                      <a:endParaRPr lang="en-US" sz="1600" dirty="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2</a:t>
                      </a:r>
                      <a:endParaRPr lang="en-US" sz="1600" dirty="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/>
                </a:tc>
              </a:tr>
              <a:tr h="87598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Average Player Points per Game</a:t>
                      </a:r>
                      <a:endParaRPr lang="en-US" sz="1600" dirty="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3</a:t>
                      </a:r>
                      <a:endParaRPr lang="en-US" sz="1600" dirty="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/>
                </a:tc>
              </a:tr>
              <a:tr h="87598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Averag</a:t>
                      </a:r>
                      <a:r>
                        <a:rPr lang="en-US" sz="1600" baseline="0" dirty="0" smtClean="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e Player Free Throws Made per Game</a:t>
                      </a:r>
                      <a:endParaRPr lang="en-US" sz="1600" dirty="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4</a:t>
                      </a:r>
                      <a:endParaRPr lang="en-US" sz="1600" dirty="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sp>
        <p:nvSpPr>
          <p:cNvPr id="100" name="Shape 100"/>
          <p:cNvSpPr/>
          <p:nvPr/>
        </p:nvSpPr>
        <p:spPr>
          <a:xfrm>
            <a:off x="-13550" y="0"/>
            <a:ext cx="9144000" cy="6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-13550" y="0"/>
            <a:ext cx="9081350" cy="63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000" dirty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So </a:t>
            </a:r>
            <a:r>
              <a:rPr lang="en-US" sz="3000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which variables matter in predicting </a:t>
            </a:r>
            <a:r>
              <a:rPr lang="en-US" sz="3000" dirty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player score</a:t>
            </a:r>
            <a:r>
              <a:rPr lang="en-US" sz="3000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?</a:t>
            </a:r>
            <a:endParaRPr lang="en-US" sz="3000" dirty="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1" y="1576137"/>
            <a:ext cx="5179219" cy="4596063"/>
          </a:xfrm>
          <a:prstGeom prst="rect">
            <a:avLst/>
          </a:prstGeom>
        </p:spPr>
      </p:pic>
      <p:sp>
        <p:nvSpPr>
          <p:cNvPr id="8" name="Shape 487"/>
          <p:cNvSpPr txBox="1"/>
          <p:nvPr/>
        </p:nvSpPr>
        <p:spPr>
          <a:xfrm>
            <a:off x="914400" y="1094028"/>
            <a:ext cx="4419600" cy="48211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indent="0" algn="ctr">
              <a:buClr>
                <a:srgbClr val="000000"/>
              </a:buClr>
              <a:buSzPct val="25000"/>
            </a:pPr>
            <a:r>
              <a:rPr lang="en-US" sz="1600" b="1" dirty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Variable Importance</a:t>
            </a:r>
            <a:endParaRPr lang="en" sz="1600" b="1" dirty="0">
              <a:solidFill>
                <a:srgbClr val="FFFFFF"/>
              </a:solidFill>
              <a:latin typeface="PT Sans Narrow"/>
              <a:ea typeface="PT Sans Narrow"/>
              <a:cs typeface="PT Sans Narrow"/>
            </a:endParaRPr>
          </a:p>
          <a:p>
            <a:pPr marL="0" indent="0" algn="ctr">
              <a:buClr>
                <a:srgbClr val="000000"/>
              </a:buClr>
              <a:buSzPct val="25000"/>
            </a:pPr>
            <a:r>
              <a:rPr lang="en-US" sz="1600" b="1" i="1" dirty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Random Forest Model</a:t>
            </a:r>
            <a:endParaRPr lang="en" sz="1600" b="1" i="1" dirty="0">
              <a:solidFill>
                <a:srgbClr val="FFFFFF"/>
              </a:solidFill>
              <a:latin typeface="PT Sans Narrow"/>
              <a:ea typeface="PT Sans Narrow"/>
              <a:cs typeface="PT Sans Narrow"/>
            </a:endParaRPr>
          </a:p>
        </p:txBody>
      </p:sp>
      <p:sp>
        <p:nvSpPr>
          <p:cNvPr id="9" name="Shape 882"/>
          <p:cNvSpPr txBox="1"/>
          <p:nvPr/>
        </p:nvSpPr>
        <p:spPr>
          <a:xfrm>
            <a:off x="230981" y="6400800"/>
            <a:ext cx="4870800" cy="21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900" dirty="0" smtClean="0">
                <a:latin typeface="PT Sans Narrow" panose="020B0604020202020204" charset="0"/>
              </a:rPr>
              <a:t>*</a:t>
            </a:r>
            <a:r>
              <a:rPr lang="en-US" sz="900" dirty="0" smtClean="0">
                <a:latin typeface="PT Sans Narrow" panose="020B0604020202020204" charset="0"/>
              </a:rPr>
              <a:t>Using random forest variable importance</a:t>
            </a:r>
            <a:endParaRPr lang="en" sz="900" dirty="0">
              <a:latin typeface="PT Sans Narrow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Shape 99"/>
          <p:cNvGraphicFramePr/>
          <p:nvPr>
            <p:extLst>
              <p:ext uri="{D42A27DB-BD31-4B8C-83A1-F6EECF244321}">
                <p14:modId xmlns:p14="http://schemas.microsoft.com/office/powerpoint/2010/main" val="3593205656"/>
              </p:ext>
            </p:extLst>
          </p:nvPr>
        </p:nvGraphicFramePr>
        <p:xfrm>
          <a:off x="5562600" y="1347536"/>
          <a:ext cx="3200400" cy="4138864"/>
        </p:xfrm>
        <a:graphic>
          <a:graphicData uri="http://schemas.openxmlformats.org/drawingml/2006/table">
            <a:tbl>
              <a:tblPr>
                <a:noFill/>
                <a:tableStyleId>{5E5AA665-1E89-4E81-AED0-073FEB4DBE2F}</a:tableStyleId>
              </a:tblPr>
              <a:tblGrid>
                <a:gridCol w="2137479"/>
                <a:gridCol w="1062921"/>
              </a:tblGrid>
              <a:tr h="1023131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Variable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Importance Ranking*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>
                    <a:solidFill>
                      <a:srgbClr val="888888"/>
                    </a:solidFill>
                  </a:tcPr>
                </a:tc>
              </a:tr>
              <a:tr h="106947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latin typeface="PT Sans Narrow"/>
                          <a:ea typeface="PT Sans Narrow"/>
                          <a:cs typeface="PT Sans Narrow"/>
                          <a:sym typeface="Arial"/>
                        </a:rPr>
                        <a:t>Average Turnovers</a:t>
                      </a:r>
                      <a:endParaRPr lang="en" sz="1600" b="0" i="0" u="none" strike="noStrike" cap="none" dirty="0">
                        <a:solidFill>
                          <a:schemeClr val="tx1"/>
                        </a:solidFill>
                        <a:latin typeface="PT Sans Narrow"/>
                        <a:ea typeface="PT Sans Narrow"/>
                        <a:cs typeface="PT Sans Narrow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latin typeface="PT Sans Narrow"/>
                          <a:ea typeface="PT Sans Narrow"/>
                          <a:cs typeface="PT Sans Narrow"/>
                          <a:sym typeface="Arial"/>
                        </a:rPr>
                        <a:t>8</a:t>
                      </a:r>
                      <a:endParaRPr lang="en" sz="1600" b="0" i="0" u="none" strike="noStrike" cap="none" dirty="0">
                        <a:solidFill>
                          <a:schemeClr val="tx1"/>
                        </a:solidFill>
                        <a:latin typeface="PT Sans Narrow"/>
                        <a:ea typeface="PT Sans Narrow"/>
                        <a:cs typeface="PT Sans Narrow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</a:tr>
              <a:tr h="1023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latin typeface="PT Sans Narrow"/>
                          <a:ea typeface="PT Sans Narrow"/>
                          <a:cs typeface="PT Sans Narrow"/>
                          <a:sym typeface="Arial"/>
                        </a:rPr>
                        <a:t>Average Blocked Attempts</a:t>
                      </a:r>
                      <a:endParaRPr lang="en" sz="1600" b="0" i="0" u="none" strike="noStrike" cap="none" dirty="0" smtClean="0">
                        <a:solidFill>
                          <a:schemeClr val="tx1"/>
                        </a:solidFill>
                        <a:latin typeface="PT Sans Narrow"/>
                        <a:ea typeface="PT Sans Narrow"/>
                        <a:cs typeface="PT Sans Narrow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latin typeface="PT Sans Narrow"/>
                          <a:ea typeface="PT Sans Narrow"/>
                          <a:cs typeface="PT Sans Narrow"/>
                          <a:sym typeface="Arial"/>
                        </a:rPr>
                        <a:t>10</a:t>
                      </a:r>
                      <a:endParaRPr lang="en" sz="1600" b="0" i="0" u="none" strike="noStrike" cap="none" dirty="0">
                        <a:solidFill>
                          <a:schemeClr val="tx1"/>
                        </a:solidFill>
                        <a:latin typeface="PT Sans Narrow"/>
                        <a:ea typeface="PT Sans Narrow"/>
                        <a:cs typeface="PT Sans Narrow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</a:tr>
              <a:tr h="10231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latin typeface="PT Sans Narrow"/>
                          <a:ea typeface="PT Sans Narrow"/>
                          <a:cs typeface="PT Sans Narrow"/>
                          <a:sym typeface="Arial"/>
                        </a:rPr>
                        <a:t>Average 3 Pointers Made</a:t>
                      </a:r>
                      <a:endParaRPr lang="en" sz="1600" b="0" i="0" u="none" strike="noStrike" cap="none" dirty="0">
                        <a:solidFill>
                          <a:schemeClr val="tx1"/>
                        </a:solidFill>
                        <a:latin typeface="PT Sans Narrow"/>
                        <a:ea typeface="PT Sans Narrow"/>
                        <a:cs typeface="PT Sans Narrow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0" i="0" u="none" strike="noStrike" cap="none" dirty="0" smtClean="0">
                          <a:solidFill>
                            <a:schemeClr val="tx1"/>
                          </a:solidFill>
                          <a:latin typeface="PT Sans Narrow"/>
                          <a:ea typeface="PT Sans Narrow"/>
                          <a:cs typeface="PT Sans Narrow"/>
                          <a:sym typeface="Arial"/>
                        </a:rPr>
                        <a:t>55</a:t>
                      </a:r>
                      <a:endParaRPr lang="en" sz="1600" b="0" i="0" u="none" strike="noStrike" cap="none" dirty="0">
                        <a:solidFill>
                          <a:schemeClr val="tx1"/>
                        </a:solidFill>
                        <a:latin typeface="PT Sans Narrow"/>
                        <a:ea typeface="PT Sans Narrow"/>
                        <a:cs typeface="PT Sans Narrow"/>
                        <a:sym typeface="Arial"/>
                      </a:endParaRPr>
                    </a:p>
                  </a:txBody>
                  <a:tcPr marL="68600" marR="68600" marT="34300" marB="34300" anchor="ctr"/>
                </a:tc>
              </a:tr>
            </a:tbl>
          </a:graphicData>
        </a:graphic>
      </p:graphicFrame>
      <p:sp>
        <p:nvSpPr>
          <p:cNvPr id="100" name="Shape 100"/>
          <p:cNvSpPr/>
          <p:nvPr/>
        </p:nvSpPr>
        <p:spPr>
          <a:xfrm>
            <a:off x="-13550" y="0"/>
            <a:ext cx="9144000" cy="6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-13550" y="0"/>
            <a:ext cx="9081350" cy="63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Some </a:t>
            </a:r>
            <a:r>
              <a:rPr lang="en-US" sz="3000" dirty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variables surprised us</a:t>
            </a:r>
            <a:endParaRPr lang="en-US" sz="3000" dirty="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8" name="Shape 487"/>
          <p:cNvSpPr txBox="1"/>
          <p:nvPr/>
        </p:nvSpPr>
        <p:spPr>
          <a:xfrm>
            <a:off x="685800" y="873449"/>
            <a:ext cx="3581400" cy="48211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indent="0" algn="ctr">
              <a:buClr>
                <a:srgbClr val="000000"/>
              </a:buClr>
              <a:buSzPct val="25000"/>
            </a:pPr>
            <a:r>
              <a:rPr lang="en-US" sz="1600" b="1" dirty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Variable Importance</a:t>
            </a:r>
            <a:endParaRPr lang="en" sz="1600" b="1" dirty="0">
              <a:solidFill>
                <a:srgbClr val="FFFFFF"/>
              </a:solidFill>
              <a:latin typeface="PT Sans Narrow"/>
              <a:ea typeface="PT Sans Narrow"/>
              <a:cs typeface="PT Sans Narrow"/>
            </a:endParaRPr>
          </a:p>
          <a:p>
            <a:pPr lvl="0" algn="ctr">
              <a:buClr>
                <a:srgbClr val="000000"/>
              </a:buClr>
              <a:buSzPct val="25000"/>
            </a:pPr>
            <a:r>
              <a:rPr lang="en-US" sz="1600" b="1" i="1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Top </a:t>
            </a:r>
            <a:r>
              <a:rPr lang="en-US" sz="1600" b="1" i="1" dirty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100 </a:t>
            </a:r>
            <a:r>
              <a:rPr lang="en-US" sz="1600" b="1" i="1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Variables</a:t>
            </a:r>
            <a:endParaRPr lang="en" sz="1600" b="1" i="1" dirty="0">
              <a:solidFill>
                <a:srgbClr val="FFFFFF"/>
              </a:solidFill>
              <a:latin typeface="PT Sans Narrow"/>
              <a:ea typeface="PT Sans Narrow"/>
              <a:cs typeface="PT Sans Narrow"/>
            </a:endParaRPr>
          </a:p>
        </p:txBody>
      </p:sp>
      <p:sp>
        <p:nvSpPr>
          <p:cNvPr id="9" name="Shape 882"/>
          <p:cNvSpPr txBox="1"/>
          <p:nvPr/>
        </p:nvSpPr>
        <p:spPr>
          <a:xfrm>
            <a:off x="230981" y="6400800"/>
            <a:ext cx="4870800" cy="21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900" dirty="0" smtClean="0">
                <a:latin typeface="PT Sans Narrow" panose="020B0604020202020204" charset="0"/>
              </a:rPr>
              <a:t>*</a:t>
            </a:r>
            <a:r>
              <a:rPr lang="en-US" sz="900" dirty="0" smtClean="0">
                <a:latin typeface="PT Sans Narrow" panose="020B0604020202020204" charset="0"/>
              </a:rPr>
              <a:t>Using random forest variable importance</a:t>
            </a:r>
            <a:endParaRPr lang="en" sz="900" dirty="0">
              <a:latin typeface="PT Sans Narrow" panose="020B0604020202020204" charset="0"/>
            </a:endParaRP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" y="1355559"/>
            <a:ext cx="5175504" cy="45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1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-13550" y="0"/>
            <a:ext cx="9144000" cy="6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-13550" y="0"/>
            <a:ext cx="9081350" cy="63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3000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Hot-hand? Do </a:t>
            </a:r>
            <a:r>
              <a:rPr lang="en-US" sz="3000" dirty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player points in recent games matter?</a:t>
            </a:r>
            <a:endParaRPr lang="en-US" sz="3000" dirty="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8" name="Shape 487"/>
          <p:cNvSpPr txBox="1"/>
          <p:nvPr/>
        </p:nvSpPr>
        <p:spPr>
          <a:xfrm>
            <a:off x="533400" y="1219200"/>
            <a:ext cx="8350457" cy="48211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indent="0" algn="ctr">
              <a:buClr>
                <a:srgbClr val="000000"/>
              </a:buClr>
              <a:buSzPct val="25000"/>
            </a:pPr>
            <a:r>
              <a:rPr lang="en-US" sz="1600" b="1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Effect </a:t>
            </a:r>
            <a:r>
              <a:rPr lang="en-US" sz="1600" b="1" dirty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of Points Scored in Recent Games</a:t>
            </a:r>
            <a:endParaRPr lang="en" sz="1600" b="1" dirty="0">
              <a:solidFill>
                <a:srgbClr val="FFFFFF"/>
              </a:solidFill>
              <a:latin typeface="PT Sans Narrow"/>
              <a:ea typeface="PT Sans Narrow"/>
              <a:cs typeface="PT Sans Narrow"/>
            </a:endParaRPr>
          </a:p>
          <a:p>
            <a:pPr lvl="0" algn="ctr">
              <a:buClr>
                <a:srgbClr val="000000"/>
              </a:buClr>
              <a:buSzPct val="25000"/>
            </a:pPr>
            <a:r>
              <a:rPr lang="en-US" sz="1600" b="1" i="1" dirty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LASSO </a:t>
            </a:r>
            <a:r>
              <a:rPr lang="en-US" sz="1600" b="1" i="1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Model</a:t>
            </a:r>
            <a:endParaRPr lang="en" sz="1600" b="1" i="1" dirty="0">
              <a:solidFill>
                <a:srgbClr val="FFFFFF"/>
              </a:solidFill>
              <a:latin typeface="PT Sans Narrow"/>
              <a:ea typeface="PT Sans Narrow"/>
              <a:cs typeface="PT Sans Narrow"/>
            </a:endParaRPr>
          </a:p>
        </p:txBody>
      </p:sp>
      <p:sp>
        <p:nvSpPr>
          <p:cNvPr id="9" name="Shape 882"/>
          <p:cNvSpPr txBox="1"/>
          <p:nvPr/>
        </p:nvSpPr>
        <p:spPr>
          <a:xfrm>
            <a:off x="230981" y="6400800"/>
            <a:ext cx="4870800" cy="21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900" dirty="0" smtClean="0">
                <a:latin typeface="PT Sans Narrow" panose="020B0604020202020204" charset="0"/>
              </a:rPr>
              <a:t>*</a:t>
            </a:r>
            <a:r>
              <a:rPr lang="en-US" sz="900" dirty="0" smtClean="0">
                <a:latin typeface="PT Sans Narrow" panose="020B0604020202020204" charset="0"/>
              </a:rPr>
              <a:t>Using random forest variable importance</a:t>
            </a:r>
            <a:endParaRPr lang="en" sz="900" dirty="0">
              <a:latin typeface="PT Sans Narrow" panose="020B060402020202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752600"/>
            <a:ext cx="8756007" cy="3212405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85798" y="5105400"/>
            <a:ext cx="8198057" cy="9906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  <a:latin typeface="PT Sans Narrow" panose="020B0604020202020204" charset="0"/>
              </a:rPr>
              <a:t>How many points a players scored in the most recent games does matter, but only up to about the last 9 games</a:t>
            </a:r>
            <a:endParaRPr lang="en-US" sz="2400" dirty="0">
              <a:solidFill>
                <a:sysClr val="windowText" lastClr="000000"/>
              </a:solidFill>
              <a:latin typeface="PT Sans Narrow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4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54762" y="873385"/>
            <a:ext cx="3249537" cy="270801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80440" y="3830254"/>
            <a:ext cx="2798182" cy="264674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ysClr val="windowText" lastClr="000000"/>
              </a:solidFill>
              <a:latin typeface="PT Sans Narrow" panose="020B0604020202020204" charset="0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-13550" y="0"/>
            <a:ext cx="9144000" cy="6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221825" y="0"/>
            <a:ext cx="8673250" cy="63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000" dirty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Finally, players </a:t>
            </a:r>
            <a:r>
              <a:rPr lang="mr-IN" sz="3000" dirty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–</a:t>
            </a:r>
            <a:r>
              <a:rPr lang="en-US" sz="3000" dirty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 how do opposing players affect points scored</a:t>
            </a:r>
            <a:r>
              <a:rPr lang="en-US" sz="3000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?</a:t>
            </a:r>
            <a:endParaRPr lang="en-US" sz="3000" dirty="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324530"/>
              </p:ext>
            </p:extLst>
          </p:nvPr>
        </p:nvGraphicFramePr>
        <p:xfrm>
          <a:off x="3925320" y="1339516"/>
          <a:ext cx="4978047" cy="5105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03" y="1122773"/>
            <a:ext cx="2833867" cy="19881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1882" y="863192"/>
            <a:ext cx="181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PT Sans Narrow" panose="020B0604020202020204" charset="0"/>
              </a:rPr>
              <a:t>Rudy </a:t>
            </a:r>
            <a:r>
              <a:rPr lang="en-US" sz="1800" dirty="0" err="1" smtClean="0">
                <a:latin typeface="PT Sans Narrow" panose="020B0604020202020204" charset="0"/>
              </a:rPr>
              <a:t>Gobert</a:t>
            </a:r>
            <a:r>
              <a:rPr lang="en-US" sz="1800" dirty="0" smtClean="0">
                <a:latin typeface="PT Sans Narrow" panose="020B0604020202020204" charset="0"/>
              </a:rPr>
              <a:t> - </a:t>
            </a:r>
            <a:r>
              <a:rPr lang="en-US" sz="1800" i="1" dirty="0" smtClean="0">
                <a:latin typeface="PT Sans Narrow" panose="020B0604020202020204" charset="0"/>
              </a:rPr>
              <a:t>Jazz</a:t>
            </a:r>
            <a:endParaRPr lang="en-US" sz="1800" dirty="0">
              <a:latin typeface="PT Sans Narrow" panose="020B060402020202020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36" y="3970469"/>
            <a:ext cx="2859601" cy="207525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6741" y="3202104"/>
            <a:ext cx="215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PT Sans Narrow" panose="020B0604020202020204" charset="0"/>
              </a:rPr>
              <a:t>Best Defensive Player</a:t>
            </a:r>
            <a:endParaRPr lang="en-US" sz="1800" b="1" dirty="0">
              <a:latin typeface="PT Sans Narrow" panose="020B0604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8874" y="6107668"/>
            <a:ext cx="257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PT Sans Narrow" panose="020B0604020202020204" charset="0"/>
              </a:rPr>
              <a:t>Worst Defensive Player</a:t>
            </a:r>
            <a:endParaRPr lang="en-US" sz="1800" b="1" dirty="0">
              <a:latin typeface="PT Sans Narrow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4580" y="3785803"/>
            <a:ext cx="216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PT Sans Narrow" panose="020B0604020202020204" charset="0"/>
              </a:rPr>
              <a:t>Dion Waiters - </a:t>
            </a:r>
            <a:r>
              <a:rPr lang="en-US" sz="1800" i="1" dirty="0" smtClean="0">
                <a:latin typeface="PT Sans Narrow" panose="020B0604020202020204" charset="0"/>
              </a:rPr>
              <a:t>Heat</a:t>
            </a:r>
            <a:endParaRPr lang="en-US" sz="1800" dirty="0">
              <a:latin typeface="PT Sans Narrow" panose="020B0604020202020204" charset="0"/>
            </a:endParaRPr>
          </a:p>
        </p:txBody>
      </p:sp>
      <p:sp>
        <p:nvSpPr>
          <p:cNvPr id="18" name="Shape 487"/>
          <p:cNvSpPr txBox="1"/>
          <p:nvPr/>
        </p:nvSpPr>
        <p:spPr>
          <a:xfrm>
            <a:off x="4038601" y="873385"/>
            <a:ext cx="4724400" cy="48211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25000"/>
            </a:pPr>
            <a:r>
              <a:rPr lang="en-US" sz="1600" b="1" dirty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Best and Worst Defensive Players</a:t>
            </a:r>
            <a:endParaRPr lang="en" sz="1600" b="1" dirty="0">
              <a:solidFill>
                <a:srgbClr val="FFFFFF"/>
              </a:solidFill>
              <a:latin typeface="PT Sans Narrow"/>
              <a:ea typeface="PT Sans Narrow"/>
              <a:cs typeface="PT Sans Narrow"/>
            </a:endParaRPr>
          </a:p>
          <a:p>
            <a:pPr lvl="0" algn="ctr">
              <a:buClr>
                <a:srgbClr val="000000"/>
              </a:buClr>
              <a:buSzPct val="25000"/>
            </a:pPr>
            <a:r>
              <a:rPr lang="en-US" sz="1600" b="1" i="1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LASSO Model</a:t>
            </a:r>
            <a:endParaRPr lang="en" sz="1600" b="1" i="1" dirty="0">
              <a:solidFill>
                <a:srgbClr val="FFFFFF"/>
              </a:solidFill>
              <a:latin typeface="PT Sans Narrow"/>
              <a:ea typeface="PT Sans Narrow"/>
              <a:cs typeface="PT Sans Narro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54762" y="873385"/>
            <a:ext cx="3249537" cy="270801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80440" y="3830254"/>
            <a:ext cx="2798182" cy="264674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ysClr val="windowText" lastClr="000000"/>
              </a:solidFill>
              <a:latin typeface="PT Sans Narrow" panose="020B0604020202020204" charset="0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-13550" y="0"/>
            <a:ext cx="9144000" cy="6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30449" cy="63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Which </a:t>
            </a:r>
            <a:r>
              <a:rPr lang="en-US" sz="3000" dirty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teammates help other players score</a:t>
            </a:r>
            <a:r>
              <a:rPr lang="en-US" sz="3000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?</a:t>
            </a:r>
            <a:endParaRPr lang="en-US" sz="3000" dirty="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" y="849868"/>
            <a:ext cx="242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PT Sans Narrow" panose="020B0604020202020204" charset="0"/>
              </a:rPr>
              <a:t>Ramon Sessions - </a:t>
            </a:r>
            <a:r>
              <a:rPr lang="en-US" sz="1800" dirty="0" smtClean="0">
                <a:latin typeface="PT Sans Narrow" panose="020B0604020202020204" charset="0"/>
              </a:rPr>
              <a:t>Hornets</a:t>
            </a:r>
            <a:endParaRPr lang="en-US" sz="1800" dirty="0">
              <a:latin typeface="PT Sans Narrow" panose="020B0604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6741" y="3202104"/>
            <a:ext cx="215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PT Sans Narrow" panose="020B0604020202020204" charset="0"/>
              </a:rPr>
              <a:t>Best Teammate</a:t>
            </a:r>
            <a:endParaRPr lang="en-US" sz="1800" b="1" dirty="0">
              <a:latin typeface="PT Sans Narrow" panose="020B0604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8874" y="6107668"/>
            <a:ext cx="257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PT Sans Narrow" panose="020B0604020202020204" charset="0"/>
              </a:rPr>
              <a:t>Worst Teammate</a:t>
            </a:r>
            <a:endParaRPr lang="en-US" sz="1800" b="1" dirty="0">
              <a:latin typeface="PT Sans Narrow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4580" y="3785803"/>
            <a:ext cx="216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PT Sans Narrow" panose="020B0604020202020204" charset="0"/>
              </a:rPr>
              <a:t>Josh Smith – </a:t>
            </a:r>
            <a:r>
              <a:rPr lang="en-US" sz="1800" i="1" dirty="0" smtClean="0">
                <a:latin typeface="PT Sans Narrow" panose="020B0604020202020204" charset="0"/>
              </a:rPr>
              <a:t>N/A</a:t>
            </a:r>
            <a:endParaRPr lang="en-US" sz="1800" dirty="0">
              <a:latin typeface="PT Sans Narrow" panose="020B0604020202020204" charset="0"/>
            </a:endParaRPr>
          </a:p>
        </p:txBody>
      </p:sp>
      <p:sp>
        <p:nvSpPr>
          <p:cNvPr id="18" name="Shape 487"/>
          <p:cNvSpPr txBox="1"/>
          <p:nvPr/>
        </p:nvSpPr>
        <p:spPr>
          <a:xfrm>
            <a:off x="4038601" y="873385"/>
            <a:ext cx="4724400" cy="48211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>
              <a:buClr>
                <a:srgbClr val="000000"/>
              </a:buClr>
              <a:buSzPct val="25000"/>
            </a:pPr>
            <a:r>
              <a:rPr lang="en-US" sz="1600" b="1" dirty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Best and Worst </a:t>
            </a:r>
            <a:r>
              <a:rPr lang="en-US" sz="1600" b="1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Teammates</a:t>
            </a:r>
            <a:endParaRPr lang="en" sz="1600" b="1" dirty="0">
              <a:solidFill>
                <a:srgbClr val="FFFFFF"/>
              </a:solidFill>
              <a:latin typeface="PT Sans Narrow"/>
              <a:ea typeface="PT Sans Narrow"/>
              <a:cs typeface="PT Sans Narrow"/>
            </a:endParaRPr>
          </a:p>
          <a:p>
            <a:pPr lvl="0" algn="ctr">
              <a:buClr>
                <a:srgbClr val="000000"/>
              </a:buClr>
              <a:buSzPct val="25000"/>
            </a:pPr>
            <a:r>
              <a:rPr lang="en-US" sz="1600" b="1" i="1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LASSO Model</a:t>
            </a:r>
            <a:endParaRPr lang="en" sz="1600" b="1" i="1" dirty="0">
              <a:solidFill>
                <a:srgbClr val="FFFFFF"/>
              </a:solidFill>
              <a:latin typeface="PT Sans Narrow"/>
              <a:ea typeface="PT Sans Narrow"/>
              <a:cs typeface="PT Sans Narrow"/>
            </a:endParaRPr>
          </a:p>
        </p:txBody>
      </p:sp>
      <p:pic>
        <p:nvPicPr>
          <p:cNvPr id="19" name="Picture 1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143000"/>
            <a:ext cx="2834640" cy="19842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52" y="4114800"/>
            <a:ext cx="2707048" cy="1964545"/>
          </a:xfrm>
          <a:prstGeom prst="rect">
            <a:avLst/>
          </a:prstGeom>
        </p:spPr>
      </p:pic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8221807"/>
              </p:ext>
            </p:extLst>
          </p:nvPr>
        </p:nvGraphicFramePr>
        <p:xfrm>
          <a:off x="3853272" y="1419293"/>
          <a:ext cx="4974336" cy="5102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1479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52664" y="2133409"/>
            <a:ext cx="3668664" cy="3317615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-13550" y="0"/>
            <a:ext cx="9144000" cy="6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30449" cy="63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000" dirty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How did our models perform predicting James Harden’s Points</a:t>
            </a:r>
            <a:r>
              <a:rPr lang="en-US" sz="3000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?</a:t>
            </a:r>
            <a:endParaRPr lang="en-US" sz="3000" dirty="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2109893"/>
            <a:ext cx="27359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dirty="0" smtClean="0">
                <a:latin typeface="PT Sans Narrow" panose="020B0604020202020204" charset="0"/>
              </a:rPr>
              <a:t>James Harden </a:t>
            </a:r>
            <a:r>
              <a:rPr lang="en-US" sz="1800" dirty="0">
                <a:latin typeface="PT Sans Narrow" panose="020B0604020202020204" charset="0"/>
              </a:rPr>
              <a:t>- </a:t>
            </a:r>
            <a:r>
              <a:rPr lang="en-US" sz="1800" dirty="0" smtClean="0">
                <a:latin typeface="PT Sans Narrow" panose="020B0604020202020204" charset="0"/>
              </a:rPr>
              <a:t>Rockets</a:t>
            </a:r>
            <a:endParaRPr lang="en-US" sz="1800" dirty="0">
              <a:latin typeface="PT Sans Narrow" panose="020B0604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9383" y="4812268"/>
            <a:ext cx="243522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800" b="1" dirty="0" smtClean="0">
                <a:latin typeface="PT Sans Narrow" panose="020B0604020202020204" charset="0"/>
              </a:rPr>
              <a:t>Points Predicted</a:t>
            </a:r>
            <a:endParaRPr lang="en-US" sz="1800" b="1" dirty="0">
              <a:latin typeface="PT Sans Narrow" panose="020B060402020202020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557" y="2443264"/>
            <a:ext cx="3258879" cy="235774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280705" y="2365826"/>
            <a:ext cx="1765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T Sans Narrow" panose="020B0604020202020204" charset="0"/>
              </a:rPr>
              <a:t>Average </a:t>
            </a:r>
            <a:r>
              <a:rPr lang="en-US" b="1" dirty="0" smtClean="0">
                <a:solidFill>
                  <a:schemeClr val="tx1"/>
                </a:solidFill>
                <a:latin typeface="PT Sans Narrow" panose="020B0604020202020204" charset="0"/>
              </a:rPr>
              <a:t>RMSE 7.41</a:t>
            </a:r>
            <a:endParaRPr lang="en-US" b="1" dirty="0">
              <a:solidFill>
                <a:schemeClr val="tx1"/>
              </a:solidFill>
              <a:latin typeface="PT Sans Narrow" panose="020B060402020202020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80705" y="4615402"/>
            <a:ext cx="1765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PT Sans Narrow" panose="020B0604020202020204" charset="0"/>
              </a:rPr>
              <a:t>Average </a:t>
            </a:r>
            <a:r>
              <a:rPr lang="en-US" b="1" dirty="0" smtClean="0">
                <a:solidFill>
                  <a:schemeClr val="tx1"/>
                </a:solidFill>
                <a:latin typeface="PT Sans Narrow" panose="020B0604020202020204" charset="0"/>
              </a:rPr>
              <a:t>RMSE 7.17</a:t>
            </a:r>
            <a:endParaRPr lang="en-US" b="1" dirty="0">
              <a:solidFill>
                <a:schemeClr val="tx1"/>
              </a:solidFill>
              <a:latin typeface="PT Sans Narrow" panose="020B060402020202020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1524000"/>
            <a:ext cx="3440109" cy="22347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3733800"/>
            <a:ext cx="3423002" cy="222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7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-13550" y="0"/>
            <a:ext cx="9144000" cy="6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30449" cy="63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So how much is James Harden going to score tonight?</a:t>
            </a:r>
            <a:endParaRPr lang="en-US" sz="3000" dirty="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9383" y="4673770"/>
            <a:ext cx="375501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 smtClean="0">
                <a:latin typeface="PT Sans Narrow" panose="020B0604020202020204" charset="0"/>
              </a:rPr>
              <a:t>Points Predicted</a:t>
            </a:r>
            <a:endParaRPr lang="en-US" sz="3600" b="1" dirty="0">
              <a:latin typeface="PT Sans Narrow" panose="020B060402020202020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1598428"/>
            <a:ext cx="3258879" cy="23577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45983" y="4687669"/>
            <a:ext cx="375501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 smtClean="0">
                <a:latin typeface="PT Sans Narrow" panose="020B0604020202020204" charset="0"/>
              </a:rPr>
              <a:t>31.6</a:t>
            </a:r>
            <a:endParaRPr lang="en-US" sz="3600" b="1" dirty="0">
              <a:latin typeface="PT Sans Narrow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44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13550" y="0"/>
            <a:ext cx="9144000" cy="6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3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Motivation</a:t>
            </a:r>
            <a:endParaRPr lang="en-US" sz="3000" dirty="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5410200" y="1302249"/>
            <a:ext cx="3505200" cy="21688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>
                <a:latin typeface="PT Sans Narrow"/>
                <a:ea typeface="PT Sans Narrow"/>
                <a:cs typeface="PT Sans Narrow"/>
              </a:rPr>
              <a:t>Explosion of interest since mid-2000s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>
                <a:latin typeface="PT Sans Narrow"/>
                <a:ea typeface="PT Sans Narrow"/>
                <a:cs typeface="PT Sans Narrow"/>
              </a:rPr>
              <a:t>High quality/quantity data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 smtClean="0">
                <a:latin typeface="PT Sans Narrow"/>
                <a:ea typeface="PT Sans Narrow"/>
                <a:cs typeface="PT Sans Narrow"/>
              </a:rPr>
              <a:t>Influx of research and analytics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 smtClean="0">
                <a:latin typeface="PT Sans Narrow"/>
                <a:ea typeface="PT Sans Narrow"/>
                <a:cs typeface="PT Sans Narrow"/>
              </a:rPr>
              <a:t>Great area for applied ML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sz="2000" dirty="0">
              <a:latin typeface="PT Sans Narrow"/>
              <a:ea typeface="PT Sans Narrow"/>
              <a:cs typeface="PT Sans Narrow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009" b="3203"/>
          <a:stretch/>
        </p:blipFill>
        <p:spPr>
          <a:xfrm>
            <a:off x="5154440" y="4227554"/>
            <a:ext cx="3723712" cy="19181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99" y="4089640"/>
            <a:ext cx="4313601" cy="24635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957663"/>
            <a:ext cx="2120709" cy="28252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792037"/>
            <a:ext cx="2126512" cy="315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-13550" y="0"/>
            <a:ext cx="9144000" cy="6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30449" cy="63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So how much is James Harden going to score tonight?</a:t>
            </a:r>
            <a:endParaRPr lang="en-US" sz="3000" dirty="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9383" y="4673770"/>
            <a:ext cx="375501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 smtClean="0">
                <a:latin typeface="PT Sans Narrow" panose="020B0604020202020204" charset="0"/>
              </a:rPr>
              <a:t>Points Predicted</a:t>
            </a:r>
            <a:endParaRPr lang="en-US" sz="3600" b="1" dirty="0">
              <a:latin typeface="PT Sans Narrow" panose="020B060402020202020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1598428"/>
            <a:ext cx="3258879" cy="23577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45983" y="4687669"/>
            <a:ext cx="375501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b="1" dirty="0" smtClean="0">
                <a:latin typeface="PT Sans Narrow" panose="020B0604020202020204" charset="0"/>
              </a:rPr>
              <a:t>??</a:t>
            </a:r>
            <a:endParaRPr lang="en-US" sz="3600" b="1" dirty="0">
              <a:latin typeface="PT Sans Narrow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51995" y="1348793"/>
            <a:ext cx="181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PT Sans Narrow" panose="020B0604020202020204" charset="0"/>
              </a:rPr>
              <a:t>James Harden</a:t>
            </a:r>
            <a:endParaRPr lang="en-US" sz="1800" dirty="0">
              <a:latin typeface="PT Sans Narrow" panose="020B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9383" y="5378676"/>
            <a:ext cx="37550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latin typeface="PT Sans Narrow" panose="020B0604020202020204" charset="0"/>
              </a:rPr>
              <a:t>Factors influencing</a:t>
            </a:r>
            <a:endParaRPr lang="en-US" sz="2400" b="1" dirty="0">
              <a:latin typeface="PT Sans Narrow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5982" y="5426332"/>
            <a:ext cx="375501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latin typeface="PT Sans Narrow" panose="020B0604020202020204" charset="0"/>
              </a:rPr>
              <a:t>??</a:t>
            </a:r>
            <a:endParaRPr lang="en-US" sz="3600" b="1" dirty="0">
              <a:latin typeface="PT Sans Narrow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9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13550" y="0"/>
            <a:ext cx="9144000" cy="6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3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Data Description</a:t>
            </a:r>
            <a:endParaRPr lang="en-US" sz="3000" dirty="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67450" y="879180"/>
            <a:ext cx="8382000" cy="21688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>
                <a:latin typeface="PT Sans Narrow"/>
                <a:ea typeface="PT Sans Narrow"/>
                <a:cs typeface="PT Sans Narrow"/>
              </a:rPr>
              <a:t>Aggregated player and team statistics, matchup information, court atmospherics, analyst reports, and player information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>
                <a:latin typeface="PT Sans Narrow"/>
                <a:ea typeface="PT Sans Narrow"/>
                <a:cs typeface="PT Sans Narrow"/>
              </a:rPr>
              <a:t>4259 total features; 97,866 observations over 2013 – 2016 NBA seasons; 650+ league players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>
                <a:latin typeface="PT Sans Narrow"/>
                <a:ea typeface="PT Sans Narrow"/>
                <a:cs typeface="PT Sans Narrow"/>
              </a:rPr>
              <a:t>Each observation(row) is nth player game time appearance </a:t>
            </a:r>
          </a:p>
        </p:txBody>
      </p:sp>
      <p:graphicFrame>
        <p:nvGraphicFramePr>
          <p:cNvPr id="11" name="Shape 99"/>
          <p:cNvGraphicFramePr/>
          <p:nvPr>
            <p:extLst>
              <p:ext uri="{D42A27DB-BD31-4B8C-83A1-F6EECF244321}">
                <p14:modId xmlns:p14="http://schemas.microsoft.com/office/powerpoint/2010/main" val="3950236593"/>
              </p:ext>
            </p:extLst>
          </p:nvPr>
        </p:nvGraphicFramePr>
        <p:xfrm>
          <a:off x="253150" y="3200400"/>
          <a:ext cx="8610600" cy="3403591"/>
        </p:xfrm>
        <a:graphic>
          <a:graphicData uri="http://schemas.openxmlformats.org/drawingml/2006/table">
            <a:tbl>
              <a:tblPr>
                <a:noFill/>
                <a:tableStyleId>{5E5AA665-1E89-4E81-AED0-073FEB4DBE2F}</a:tableStyleId>
              </a:tblPr>
              <a:tblGrid>
                <a:gridCol w="2261450"/>
                <a:gridCol w="1295400"/>
                <a:gridCol w="1371600"/>
                <a:gridCol w="3682150"/>
              </a:tblGrid>
              <a:tr h="47751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PT Sans Narrow" panose="020B0604020202020204" charset="0"/>
                        </a:rPr>
                        <a:t>Feature</a:t>
                      </a:r>
                      <a:r>
                        <a:rPr lang="en-US" sz="1800" b="1" baseline="0" dirty="0" smtClean="0">
                          <a:solidFill>
                            <a:schemeClr val="bg1"/>
                          </a:solidFill>
                          <a:latin typeface="PT Sans Narrow" panose="020B0604020202020204" charset="0"/>
                        </a:rPr>
                        <a:t> Type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PT Sans Narrow" panose="020B0604020202020204" charset="0"/>
                      </a:endParaRPr>
                    </a:p>
                  </a:txBody>
                  <a:tcPr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PT Sans Narrow" panose="020B0604020202020204" charset="0"/>
                        </a:rPr>
                        <a:t>Time</a:t>
                      </a:r>
                      <a:r>
                        <a:rPr lang="en-US" sz="1800" b="1" baseline="0" dirty="0" smtClean="0">
                          <a:solidFill>
                            <a:schemeClr val="bg1"/>
                          </a:solidFill>
                          <a:latin typeface="PT Sans Narrow" panose="020B0604020202020204" charset="0"/>
                        </a:rPr>
                        <a:t> Period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PT Sans Narrow" panose="020B0604020202020204" charset="0"/>
                      </a:endParaRPr>
                    </a:p>
                  </a:txBody>
                  <a:tcPr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PT Sans Narrow" panose="020B0604020202020204" charset="0"/>
                        </a:rPr>
                        <a:t>Type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PT Sans Narrow" panose="020B0604020202020204" charset="0"/>
                      </a:endParaRPr>
                    </a:p>
                  </a:txBody>
                  <a:tcPr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PT Sans Narrow" panose="020B0604020202020204" charset="0"/>
                        </a:rPr>
                        <a:t>Example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PT Sans Narrow" panose="020B0604020202020204" charset="0"/>
                      </a:endParaRPr>
                    </a:p>
                  </a:txBody>
                  <a:tcPr anchor="ctr">
                    <a:solidFill>
                      <a:srgbClr val="888888"/>
                    </a:solidFill>
                  </a:tcPr>
                </a:tc>
              </a:tr>
              <a:tr h="311998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Player statistics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t-1 to t-10 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Continuous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Points, rebounds, fouls,</a:t>
                      </a:r>
                      <a:r>
                        <a:rPr lang="en-US" sz="1600" baseline="0" dirty="0" smtClean="0">
                          <a:latin typeface="PT Sans Narrow" panose="020B0604020202020204" charset="0"/>
                        </a:rPr>
                        <a:t> assists 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</a:tr>
              <a:tr h="311998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Players team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t-1 to t-10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Continuous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Team points, team</a:t>
                      </a:r>
                      <a:r>
                        <a:rPr lang="en-US" sz="1600" baseline="0" dirty="0" smtClean="0">
                          <a:latin typeface="PT Sans Narrow" panose="020B0604020202020204" charset="0"/>
                        </a:rPr>
                        <a:t> rebounds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</a:tr>
              <a:tr h="311998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Opposing teams</a:t>
                      </a:r>
                      <a:r>
                        <a:rPr lang="en-US" sz="1600" baseline="0" dirty="0" smtClean="0">
                          <a:latin typeface="PT Sans Narrow" panose="020B0604020202020204" charset="0"/>
                        </a:rPr>
                        <a:t> statistics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t-1</a:t>
                      </a:r>
                      <a:r>
                        <a:rPr lang="en-US" sz="1600" baseline="0" dirty="0" smtClean="0">
                          <a:latin typeface="PT Sans Narrow" panose="020B0604020202020204" charset="0"/>
                        </a:rPr>
                        <a:t> to t-10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Continuous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Team</a:t>
                      </a:r>
                      <a:r>
                        <a:rPr lang="en-US" sz="1600" baseline="0" dirty="0" smtClean="0">
                          <a:latin typeface="PT Sans Narrow" panose="020B0604020202020204" charset="0"/>
                        </a:rPr>
                        <a:t> points, team rebounds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</a:tr>
              <a:tr h="311998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Player biography</a:t>
                      </a:r>
                      <a:r>
                        <a:rPr lang="en-US" sz="1600" baseline="0" dirty="0" smtClean="0">
                          <a:latin typeface="PT Sans Narrow" panose="020B0604020202020204" charset="0"/>
                        </a:rPr>
                        <a:t> information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t</a:t>
                      </a:r>
                      <a:r>
                        <a:rPr lang="en-US" sz="1600" baseline="0" dirty="0" smtClean="0">
                          <a:latin typeface="PT Sans Narrow" panose="020B0604020202020204" charset="0"/>
                        </a:rPr>
                        <a:t>-0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Mixed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Height, weight, position, experience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</a:tr>
              <a:tr h="311998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Player injury</a:t>
                      </a:r>
                      <a:r>
                        <a:rPr lang="en-US" sz="1600" baseline="0" dirty="0" smtClean="0">
                          <a:latin typeface="PT Sans Narrow" panose="020B0604020202020204" charset="0"/>
                        </a:rPr>
                        <a:t> statistics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t-0</a:t>
                      </a:r>
                      <a:r>
                        <a:rPr lang="en-US" sz="1600" baseline="0" dirty="0" smtClean="0">
                          <a:latin typeface="PT Sans Narrow" panose="020B0604020202020204" charset="0"/>
                        </a:rPr>
                        <a:t> to t-10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Categorical 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Head, Achilles,</a:t>
                      </a:r>
                      <a:r>
                        <a:rPr lang="en-US" sz="1600" baseline="0" dirty="0" smtClean="0">
                          <a:latin typeface="PT Sans Narrow" panose="020B0604020202020204" charset="0"/>
                        </a:rPr>
                        <a:t> Quad, Illness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</a:tr>
              <a:tr h="311998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Game</a:t>
                      </a:r>
                      <a:r>
                        <a:rPr lang="en-US" sz="1600" baseline="0" dirty="0" smtClean="0">
                          <a:latin typeface="PT Sans Narrow" panose="020B0604020202020204" charset="0"/>
                        </a:rPr>
                        <a:t> atmospherics 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t-0 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Mixed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Game time,</a:t>
                      </a:r>
                      <a:r>
                        <a:rPr lang="en-US" sz="1600" baseline="0" dirty="0" smtClean="0">
                          <a:latin typeface="PT Sans Narrow" panose="020B0604020202020204" charset="0"/>
                        </a:rPr>
                        <a:t> venue, broadcast network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</a:tr>
              <a:tr h="538905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Analyst</a:t>
                      </a:r>
                      <a:r>
                        <a:rPr lang="en-US" sz="1600" baseline="0" dirty="0" smtClean="0">
                          <a:latin typeface="PT Sans Narrow" panose="020B0604020202020204" charset="0"/>
                        </a:rPr>
                        <a:t>/Text reports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Between games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Bag of</a:t>
                      </a:r>
                      <a:r>
                        <a:rPr lang="en-US" sz="1600" baseline="0" dirty="0" smtClean="0">
                          <a:latin typeface="PT Sans Narrow" panose="020B0604020202020204" charset="0"/>
                        </a:rPr>
                        <a:t> Words/n-gram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“great game”, “hot-streak”,</a:t>
                      </a:r>
                      <a:r>
                        <a:rPr lang="en-US" sz="1600" baseline="0" dirty="0" smtClean="0">
                          <a:latin typeface="PT Sans Narrow" panose="020B0604020202020204" charset="0"/>
                        </a:rPr>
                        <a:t> topic 1:10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</a:tr>
              <a:tr h="311998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Matchup information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t-0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Binary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PT Sans Narrow" panose="020B0604020202020204" charset="0"/>
                        </a:rPr>
                        <a:t>1</a:t>
                      </a:r>
                      <a:r>
                        <a:rPr lang="en-US" sz="1600" baseline="0" dirty="0" smtClean="0">
                          <a:latin typeface="PT Sans Narrow" panose="020B0604020202020204" charset="0"/>
                        </a:rPr>
                        <a:t> players team, 0 not on court, -1 opposing team</a:t>
                      </a:r>
                      <a:endParaRPr lang="en-US" sz="1600" dirty="0">
                        <a:latin typeface="PT Sans Narrow" panose="020B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72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13550" y="0"/>
            <a:ext cx="9144000" cy="6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3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Time Series Cross Validation</a:t>
            </a:r>
            <a:endParaRPr lang="en-US" sz="3000" dirty="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67450" y="879180"/>
            <a:ext cx="8382000" cy="56862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 smtClean="0">
                <a:latin typeface="PT Sans Narrow"/>
                <a:ea typeface="PT Sans Narrow"/>
                <a:cs typeface="PT Sans Narrow"/>
              </a:rPr>
              <a:t>Time </a:t>
            </a:r>
            <a:r>
              <a:rPr lang="en-US" sz="2000" dirty="0">
                <a:latin typeface="PT Sans Narrow"/>
                <a:ea typeface="PT Sans Narrow"/>
                <a:cs typeface="PT Sans Narrow"/>
              </a:rPr>
              <a:t>series dependency among lagged variables t-0 through t-10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endParaRPr lang="en-US" sz="2000" dirty="0">
              <a:latin typeface="PT Sans Narrow"/>
              <a:ea typeface="PT Sans Narrow"/>
              <a:cs typeface="PT Sans Narrow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81" y="2159245"/>
            <a:ext cx="4337569" cy="22112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450" y="3886200"/>
            <a:ext cx="4355859" cy="2211217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" y="6416675"/>
            <a:ext cx="11401778" cy="365125"/>
          </a:xfrm>
        </p:spPr>
        <p:txBody>
          <a:bodyPr/>
          <a:lstStyle/>
          <a:p>
            <a:pPr algn="l"/>
            <a:r>
              <a:rPr lang="en-US" dirty="0" err="1" smtClean="0"/>
              <a:t>Sylain</a:t>
            </a:r>
            <a:r>
              <a:rPr lang="en-US" dirty="0" smtClean="0"/>
              <a:t> </a:t>
            </a:r>
            <a:r>
              <a:rPr lang="en-US" dirty="0" err="1" smtClean="0"/>
              <a:t>Arlot</a:t>
            </a:r>
            <a:r>
              <a:rPr lang="en-US" dirty="0" smtClean="0"/>
              <a:t>, A Survey of cross-validation procedures for model selection: </a:t>
            </a:r>
            <a:r>
              <a:rPr lang="en-US" dirty="0" smtClean="0">
                <a:hlinkClick r:id="rId5"/>
              </a:rPr>
              <a:t>http://projecteuclid.org/download/pdfview_1/euclid.ssu/1268143839</a:t>
            </a:r>
            <a:endParaRPr lang="en-US" dirty="0" smtClean="0"/>
          </a:p>
          <a:p>
            <a:pPr algn="l"/>
            <a:r>
              <a:rPr lang="en-US" dirty="0" smtClean="0"/>
              <a:t>Rob Hyndman; Cross Validation for time series: http://robjhyndman.com/hyndsight/tscv/</a:t>
            </a:r>
          </a:p>
          <a:p>
            <a:endParaRPr lang="en-US" dirty="0"/>
          </a:p>
        </p:txBody>
      </p:sp>
      <p:sp>
        <p:nvSpPr>
          <p:cNvPr id="12" name="Shape 487"/>
          <p:cNvSpPr txBox="1"/>
          <p:nvPr/>
        </p:nvSpPr>
        <p:spPr>
          <a:xfrm>
            <a:off x="208181" y="1651490"/>
            <a:ext cx="4334256" cy="48211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indent="0" algn="ctr">
              <a:buClr>
                <a:srgbClr val="000000"/>
              </a:buClr>
              <a:buSzPct val="25000"/>
            </a:pPr>
            <a:r>
              <a:rPr lang="en-US" sz="1600" b="1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Anchored Window</a:t>
            </a:r>
            <a:endParaRPr lang="en" sz="1600" b="1" i="1" dirty="0">
              <a:solidFill>
                <a:srgbClr val="FFFFFF"/>
              </a:solidFill>
              <a:latin typeface="PT Sans Narrow"/>
              <a:ea typeface="PT Sans Narrow"/>
              <a:cs typeface="PT Sans Narrow"/>
            </a:endParaRPr>
          </a:p>
        </p:txBody>
      </p:sp>
      <p:sp>
        <p:nvSpPr>
          <p:cNvPr id="13" name="Shape 487"/>
          <p:cNvSpPr txBox="1"/>
          <p:nvPr/>
        </p:nvSpPr>
        <p:spPr>
          <a:xfrm>
            <a:off x="4558450" y="3327890"/>
            <a:ext cx="4352544" cy="482110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indent="0" algn="ctr">
              <a:buClr>
                <a:srgbClr val="000000"/>
              </a:buClr>
              <a:buSzPct val="25000"/>
            </a:pPr>
            <a:r>
              <a:rPr lang="en-US" sz="1600" b="1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Rolling Window</a:t>
            </a:r>
            <a:endParaRPr lang="en" sz="1600" b="1" i="1" dirty="0">
              <a:solidFill>
                <a:srgbClr val="FFFFFF"/>
              </a:solidFill>
              <a:latin typeface="PT Sans Narrow"/>
              <a:ea typeface="PT Sans Narrow"/>
              <a:cs typeface="PT Sans Narrow"/>
            </a:endParaRPr>
          </a:p>
        </p:txBody>
      </p:sp>
    </p:spTree>
    <p:extLst>
      <p:ext uri="{BB962C8B-B14F-4D97-AF65-F5344CB8AC3E}">
        <p14:creationId xmlns:p14="http://schemas.microsoft.com/office/powerpoint/2010/main" val="41378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4816300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/>
          <p:nvPr/>
        </p:nvSpPr>
        <p:spPr>
          <a:xfrm>
            <a:off x="-13550" y="0"/>
            <a:ext cx="9144000" cy="6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3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Model </a:t>
            </a:r>
            <a:r>
              <a:rPr lang="en-US" sz="3000" dirty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1 – Linear Model (</a:t>
            </a:r>
            <a:r>
              <a:rPr lang="en-US" sz="3000" dirty="0" err="1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gamlr</a:t>
            </a:r>
            <a:r>
              <a:rPr lang="en-US" sz="3000" dirty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)	</a:t>
            </a:r>
            <a:endParaRPr lang="en-US" sz="3000" dirty="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648200" y="1302249"/>
            <a:ext cx="42672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 smtClean="0">
                <a:latin typeface="PT Sans Narrow"/>
                <a:ea typeface="PT Sans Narrow"/>
                <a:cs typeface="PT Sans Narrow"/>
              </a:rPr>
              <a:t>We </a:t>
            </a:r>
            <a:r>
              <a:rPr lang="en-US" sz="2000" dirty="0">
                <a:latin typeface="PT Sans Narrow"/>
                <a:ea typeface="PT Sans Narrow"/>
                <a:cs typeface="PT Sans Narrow"/>
              </a:rPr>
              <a:t>start with a </a:t>
            </a:r>
            <a:r>
              <a:rPr lang="en-US" sz="2000" b="1" dirty="0">
                <a:latin typeface="PT Sans Narrow"/>
                <a:ea typeface="PT Sans Narrow"/>
                <a:cs typeface="PT Sans Narrow"/>
              </a:rPr>
              <a:t>LASSO constructing a linear </a:t>
            </a:r>
            <a:r>
              <a:rPr lang="en-US" sz="2000" b="1" dirty="0" smtClean="0">
                <a:latin typeface="PT Sans Narrow"/>
                <a:ea typeface="PT Sans Narrow"/>
                <a:cs typeface="PT Sans Narrow"/>
              </a:rPr>
              <a:t>model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 smtClean="0">
                <a:latin typeface="PT Sans Narrow"/>
                <a:ea typeface="PT Sans Narrow"/>
                <a:cs typeface="PT Sans Narrow"/>
              </a:rPr>
              <a:t>We </a:t>
            </a:r>
            <a:r>
              <a:rPr lang="en-US" sz="2000" dirty="0">
                <a:latin typeface="PT Sans Narrow"/>
                <a:ea typeface="PT Sans Narrow"/>
                <a:cs typeface="PT Sans Narrow"/>
              </a:rPr>
              <a:t>select the following parameters: free = NULL,   </a:t>
            </a:r>
            <a:r>
              <a:rPr lang="en-US" sz="2000" dirty="0" err="1">
                <a:latin typeface="PT Sans Narrow"/>
                <a:ea typeface="PT Sans Narrow"/>
                <a:cs typeface="PT Sans Narrow"/>
              </a:rPr>
              <a:t>lamba.min.ratio</a:t>
            </a:r>
            <a:r>
              <a:rPr lang="en-US" sz="2000" dirty="0">
                <a:latin typeface="PT Sans Narrow"/>
                <a:ea typeface="PT Sans Narrow"/>
                <a:cs typeface="PT Sans Narrow"/>
              </a:rPr>
              <a:t> = 1e-9,   </a:t>
            </a:r>
            <a:r>
              <a:rPr lang="en-US" sz="2000" dirty="0" err="1">
                <a:latin typeface="PT Sans Narrow"/>
                <a:ea typeface="PT Sans Narrow"/>
                <a:cs typeface="PT Sans Narrow"/>
              </a:rPr>
              <a:t>lambda.start</a:t>
            </a:r>
            <a:r>
              <a:rPr lang="en-US" sz="2000" dirty="0">
                <a:latin typeface="PT Sans Narrow"/>
                <a:ea typeface="PT Sans Narrow"/>
                <a:cs typeface="PT Sans Narrow"/>
              </a:rPr>
              <a:t> = 1.00,   gamma = </a:t>
            </a:r>
            <a:r>
              <a:rPr lang="en-US" sz="2000" dirty="0" smtClean="0">
                <a:latin typeface="PT Sans Narrow"/>
                <a:ea typeface="PT Sans Narrow"/>
                <a:cs typeface="PT Sans Narrow"/>
              </a:rPr>
              <a:t>0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 smtClean="0">
                <a:latin typeface="PT Sans Narrow"/>
                <a:ea typeface="PT Sans Narrow"/>
                <a:cs typeface="PT Sans Narrow"/>
              </a:rPr>
              <a:t>We </a:t>
            </a:r>
            <a:r>
              <a:rPr lang="en-US" sz="2000" dirty="0">
                <a:latin typeface="PT Sans Narrow"/>
                <a:ea typeface="PT Sans Narrow"/>
                <a:cs typeface="PT Sans Narrow"/>
              </a:rPr>
              <a:t>do 6 out of sample predictions (graph to the left is first run</a:t>
            </a:r>
            <a:r>
              <a:rPr lang="en-US" sz="2000" dirty="0" smtClean="0">
                <a:latin typeface="PT Sans Narrow"/>
                <a:ea typeface="PT Sans Narrow"/>
                <a:cs typeface="PT Sans Narrow"/>
              </a:rPr>
              <a:t>)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 smtClean="0">
                <a:latin typeface="PT Sans Narrow"/>
                <a:ea typeface="PT Sans Narrow"/>
                <a:cs typeface="PT Sans Narrow"/>
              </a:rPr>
              <a:t>Mean </a:t>
            </a:r>
            <a:r>
              <a:rPr lang="en-US" sz="2000" dirty="0">
                <a:latin typeface="PT Sans Narrow"/>
                <a:ea typeface="PT Sans Narrow"/>
                <a:cs typeface="PT Sans Narrow"/>
              </a:rPr>
              <a:t>of RMSEs of all runs is </a:t>
            </a:r>
            <a:r>
              <a:rPr lang="en-US" sz="2000" dirty="0" smtClean="0">
                <a:latin typeface="PT Sans Narrow"/>
                <a:ea typeface="PT Sans Narrow"/>
                <a:cs typeface="PT Sans Narrow"/>
              </a:rPr>
              <a:t>4.277664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 smtClean="0">
                <a:latin typeface="PT Sans Narrow"/>
                <a:ea typeface="PT Sans Narrow"/>
                <a:cs typeface="PT Sans Narrow"/>
              </a:rPr>
              <a:t>Computationally, not super fast. </a:t>
            </a:r>
          </a:p>
        </p:txBody>
      </p:sp>
      <p:graphicFrame>
        <p:nvGraphicFramePr>
          <p:cNvPr id="7" name="Shape 99"/>
          <p:cNvGraphicFramePr/>
          <p:nvPr>
            <p:extLst>
              <p:ext uri="{D42A27DB-BD31-4B8C-83A1-F6EECF244321}">
                <p14:modId xmlns:p14="http://schemas.microsoft.com/office/powerpoint/2010/main" val="2289678089"/>
              </p:ext>
            </p:extLst>
          </p:nvPr>
        </p:nvGraphicFramePr>
        <p:xfrm>
          <a:off x="5105400" y="5181600"/>
          <a:ext cx="3200400" cy="1107123"/>
        </p:xfrm>
        <a:graphic>
          <a:graphicData uri="http://schemas.openxmlformats.org/drawingml/2006/table">
            <a:tbl>
              <a:tblPr>
                <a:noFill/>
                <a:tableStyleId>{5E5AA665-1E89-4E81-AED0-073FEB4DBE2F}</a:tableStyleId>
              </a:tblPr>
              <a:tblGrid>
                <a:gridCol w="1066800"/>
                <a:gridCol w="1066800"/>
                <a:gridCol w="1066800"/>
              </a:tblGrid>
              <a:tr h="528809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User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System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Elapsed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>
                    <a:solidFill>
                      <a:srgbClr val="888888"/>
                    </a:solidFill>
                  </a:tcPr>
                </a:tc>
              </a:tr>
              <a:tr h="57831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29.098</a:t>
                      </a:r>
                      <a:endParaRPr lang="en-US" sz="1600" dirty="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0.189</a:t>
                      </a:r>
                      <a:endParaRPr lang="en-US" sz="1600" dirty="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29.239</a:t>
                      </a:r>
                      <a:endParaRPr lang="en-US" sz="1600" dirty="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13550" y="0"/>
            <a:ext cx="9144000" cy="6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3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Model </a:t>
            </a:r>
            <a:r>
              <a:rPr lang="en-US" sz="3000" dirty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2 – Random Forest (ranger)	</a:t>
            </a:r>
            <a:endParaRPr lang="en-US" sz="3000" dirty="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648200" y="1302249"/>
            <a:ext cx="42672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 smtClean="0">
                <a:latin typeface="PT Sans Narrow"/>
                <a:ea typeface="PT Sans Narrow"/>
                <a:cs typeface="PT Sans Narrow"/>
              </a:rPr>
              <a:t>We </a:t>
            </a:r>
            <a:r>
              <a:rPr lang="en-US" sz="2000" dirty="0">
                <a:latin typeface="PT Sans Narrow"/>
                <a:ea typeface="PT Sans Narrow"/>
                <a:cs typeface="PT Sans Narrow"/>
              </a:rPr>
              <a:t>continue with a </a:t>
            </a:r>
            <a:r>
              <a:rPr lang="en-US" sz="2000" b="1" dirty="0">
                <a:latin typeface="PT Sans Narrow"/>
                <a:ea typeface="PT Sans Narrow"/>
                <a:cs typeface="PT Sans Narrow"/>
              </a:rPr>
              <a:t>random </a:t>
            </a:r>
            <a:r>
              <a:rPr lang="en-US" sz="2000" b="1" dirty="0" smtClean="0">
                <a:latin typeface="PT Sans Narrow"/>
                <a:ea typeface="PT Sans Narrow"/>
                <a:cs typeface="PT Sans Narrow"/>
              </a:rPr>
              <a:t>forest</a:t>
            </a:r>
            <a:endParaRPr lang="en-US" sz="2000" dirty="0">
              <a:latin typeface="PT Sans Narrow"/>
              <a:ea typeface="PT Sans Narrow"/>
              <a:cs typeface="PT Sans Narrow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>
                <a:latin typeface="PT Sans Narrow"/>
                <a:ea typeface="PT Sans Narrow"/>
                <a:cs typeface="PT Sans Narrow"/>
              </a:rPr>
              <a:t>We select the following parameters: </a:t>
            </a:r>
            <a:r>
              <a:rPr lang="en-US" sz="2000" dirty="0" err="1">
                <a:latin typeface="PT Sans Narrow"/>
                <a:ea typeface="PT Sans Narrow"/>
                <a:cs typeface="PT Sans Narrow"/>
              </a:rPr>
              <a:t>ntree</a:t>
            </a:r>
            <a:r>
              <a:rPr lang="en-US" sz="2000" dirty="0">
                <a:latin typeface="PT Sans Narrow"/>
                <a:ea typeface="PT Sans Narrow"/>
                <a:cs typeface="PT Sans Narrow"/>
              </a:rPr>
              <a:t> = 100, </a:t>
            </a:r>
            <a:r>
              <a:rPr lang="en-US" sz="2000" dirty="0" err="1">
                <a:latin typeface="PT Sans Narrow"/>
                <a:ea typeface="PT Sans Narrow"/>
                <a:cs typeface="PT Sans Narrow"/>
              </a:rPr>
              <a:t>nodesize</a:t>
            </a:r>
            <a:r>
              <a:rPr lang="en-US" sz="2000" dirty="0">
                <a:latin typeface="PT Sans Narrow"/>
                <a:ea typeface="PT Sans Narrow"/>
                <a:cs typeface="PT Sans Narrow"/>
              </a:rPr>
              <a:t> = 5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>
                <a:latin typeface="PT Sans Narrow"/>
                <a:ea typeface="PT Sans Narrow"/>
                <a:cs typeface="PT Sans Narrow"/>
              </a:rPr>
              <a:t>We do 6 out of sample predictions (output to the left is first run)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>
                <a:latin typeface="PT Sans Narrow"/>
                <a:ea typeface="PT Sans Narrow"/>
                <a:cs typeface="PT Sans Narrow"/>
              </a:rPr>
              <a:t>Mean of RMSEs of all runs is 4.539297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>
                <a:latin typeface="PT Sans Narrow"/>
                <a:ea typeface="PT Sans Narrow"/>
                <a:cs typeface="PT Sans Narrow"/>
              </a:rPr>
              <a:t>Computationally, much faster:</a:t>
            </a:r>
          </a:p>
          <a:p>
            <a:pPr marL="20320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000" dirty="0">
              <a:latin typeface="PT Sans Narrow"/>
              <a:ea typeface="PT Sans Narrow"/>
              <a:cs typeface="PT Sans Narrow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41316" y="1985665"/>
            <a:ext cx="4117134" cy="3016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Call: ranger(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y.transformed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~ ., data =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cbind.data.frame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y.transformed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as.matrix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(x)), probability = FALSE, classification = FALSE,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num.trees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ntree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write.forest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TRUE,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num.threads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cores, importance = "impurity", verbose = FALSE, ... = ...)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Regression Number of trees: 100 Sample size: 9890 Number of independent variables: 1011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Mtry</a:t>
            </a:r>
            <a:r>
              <a:rPr lang="en-US" alt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31 Target node size: 5 Variable importance mode: impurity OOB prediction error: 27.64754 R squared: 0.553616 </a:t>
            </a:r>
            <a:endParaRPr lang="en-US" altLang="en-US" sz="3600" dirty="0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Shape 99"/>
          <p:cNvGraphicFramePr/>
          <p:nvPr>
            <p:extLst>
              <p:ext uri="{D42A27DB-BD31-4B8C-83A1-F6EECF244321}">
                <p14:modId xmlns:p14="http://schemas.microsoft.com/office/powerpoint/2010/main" val="2576755223"/>
              </p:ext>
            </p:extLst>
          </p:nvPr>
        </p:nvGraphicFramePr>
        <p:xfrm>
          <a:off x="5029200" y="4648200"/>
          <a:ext cx="3200400" cy="979946"/>
        </p:xfrm>
        <a:graphic>
          <a:graphicData uri="http://schemas.openxmlformats.org/drawingml/2006/table">
            <a:tbl>
              <a:tblPr>
                <a:noFill/>
                <a:tableStyleId>{5E5AA665-1E89-4E81-AED0-073FEB4DBE2F}</a:tableStyleId>
              </a:tblPr>
              <a:tblGrid>
                <a:gridCol w="1066800"/>
                <a:gridCol w="1066800"/>
                <a:gridCol w="1066800"/>
              </a:tblGrid>
              <a:tr h="553256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User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System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Elapsed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>
                    <a:solidFill>
                      <a:srgbClr val="888888"/>
                    </a:solidFill>
                  </a:tcPr>
                </a:tc>
              </a:tr>
              <a:tr h="361144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96.002</a:t>
                      </a:r>
                      <a:endParaRPr lang="en-US" sz="1600" dirty="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0.247</a:t>
                      </a:r>
                      <a:endParaRPr lang="en-US" sz="1600" dirty="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22.254</a:t>
                      </a:r>
                      <a:endParaRPr lang="en-US" sz="1600" dirty="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2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13550" y="0"/>
            <a:ext cx="9144000" cy="6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3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000" dirty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Model 3 – Boosting (</a:t>
            </a:r>
            <a:r>
              <a:rPr lang="en-US" sz="3000" dirty="0" err="1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xgboost</a:t>
            </a:r>
            <a:r>
              <a:rPr lang="en-US" sz="3000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)</a:t>
            </a:r>
            <a:endParaRPr lang="en-US" sz="3000" dirty="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557594" y="990600"/>
            <a:ext cx="42672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 smtClean="0">
                <a:latin typeface="PT Sans Narrow"/>
                <a:ea typeface="PT Sans Narrow"/>
                <a:cs typeface="PT Sans Narrow"/>
              </a:rPr>
              <a:t>We </a:t>
            </a:r>
            <a:r>
              <a:rPr lang="en-US" sz="2000" dirty="0">
                <a:latin typeface="PT Sans Narrow"/>
                <a:ea typeface="PT Sans Narrow"/>
                <a:cs typeface="PT Sans Narrow"/>
              </a:rPr>
              <a:t>next try </a:t>
            </a:r>
            <a:r>
              <a:rPr lang="en-US" sz="2000" b="1" dirty="0" smtClean="0">
                <a:latin typeface="PT Sans Narrow"/>
                <a:ea typeface="PT Sans Narrow"/>
                <a:cs typeface="PT Sans Narrow"/>
              </a:rPr>
              <a:t>boosting</a:t>
            </a:r>
            <a:endParaRPr lang="en-US" sz="2000" dirty="0" smtClean="0">
              <a:latin typeface="PT Sans Narrow"/>
              <a:ea typeface="PT Sans Narrow"/>
              <a:cs typeface="PT Sans Narrow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 smtClean="0">
                <a:latin typeface="PT Sans Narrow"/>
                <a:ea typeface="PT Sans Narrow"/>
                <a:cs typeface="PT Sans Narrow"/>
              </a:rPr>
              <a:t>We </a:t>
            </a:r>
            <a:r>
              <a:rPr lang="en-US" sz="2000" dirty="0">
                <a:latin typeface="PT Sans Narrow"/>
                <a:ea typeface="PT Sans Narrow"/>
                <a:cs typeface="PT Sans Narrow"/>
              </a:rPr>
              <a:t>select the following parameters: rounds = </a:t>
            </a:r>
            <a:r>
              <a:rPr lang="en-US" sz="2000" dirty="0" smtClean="0">
                <a:latin typeface="PT Sans Narrow"/>
                <a:ea typeface="PT Sans Narrow"/>
                <a:cs typeface="PT Sans Narrow"/>
              </a:rPr>
              <a:t>10, </a:t>
            </a:r>
            <a:r>
              <a:rPr lang="en-US" sz="2000" dirty="0" err="1">
                <a:latin typeface="PT Sans Narrow"/>
                <a:ea typeface="PT Sans Narrow"/>
                <a:cs typeface="PT Sans Narrow"/>
              </a:rPr>
              <a:t>max.dept</a:t>
            </a:r>
            <a:r>
              <a:rPr lang="en-US" sz="2000" dirty="0">
                <a:latin typeface="PT Sans Narrow"/>
                <a:ea typeface="PT Sans Narrow"/>
                <a:cs typeface="PT Sans Narrow"/>
              </a:rPr>
              <a:t> = </a:t>
            </a:r>
            <a:r>
              <a:rPr lang="en-US" sz="2000" dirty="0" smtClean="0">
                <a:latin typeface="PT Sans Narrow"/>
                <a:ea typeface="PT Sans Narrow"/>
                <a:cs typeface="PT Sans Narrow"/>
              </a:rPr>
              <a:t>2</a:t>
            </a:r>
            <a:endParaRPr lang="en-US" sz="2000" dirty="0">
              <a:latin typeface="PT Sans Narrow"/>
              <a:ea typeface="PT Sans Narrow"/>
              <a:cs typeface="PT Sans Narrow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>
                <a:latin typeface="PT Sans Narrow"/>
                <a:ea typeface="PT Sans Narrow"/>
                <a:cs typeface="PT Sans Narrow"/>
              </a:rPr>
              <a:t>We do 6 out of sample predictions (output to the left is first run)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>
                <a:latin typeface="PT Sans Narrow"/>
                <a:ea typeface="PT Sans Narrow"/>
                <a:cs typeface="PT Sans Narrow"/>
              </a:rPr>
              <a:t>Mean of RMSEs of all runs is </a:t>
            </a:r>
            <a:r>
              <a:rPr lang="en-US" sz="2000" dirty="0" smtClean="0">
                <a:latin typeface="PT Sans Narrow"/>
                <a:ea typeface="PT Sans Narrow"/>
                <a:cs typeface="PT Sans Narrow"/>
              </a:rPr>
              <a:t>4.56958</a:t>
            </a:r>
            <a:endParaRPr lang="en-US" sz="2000" dirty="0">
              <a:latin typeface="PT Sans Narrow"/>
              <a:ea typeface="PT Sans Narrow"/>
              <a:cs typeface="PT Sans Narrow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>
                <a:latin typeface="PT Sans Narrow"/>
                <a:ea typeface="PT Sans Narrow"/>
                <a:cs typeface="PT Sans Narrow"/>
              </a:rPr>
              <a:t>Computationally, even faster:</a:t>
            </a:r>
          </a:p>
          <a:p>
            <a:pPr marL="203200" indent="0">
              <a:spcBef>
                <a:spcPts val="0"/>
              </a:spcBef>
              <a:spcAft>
                <a:spcPts val="1800"/>
              </a:spcAft>
              <a:buNone/>
            </a:pPr>
            <a:endParaRPr lang="en-US" sz="2000" dirty="0">
              <a:latin typeface="PT Sans Narrow"/>
              <a:ea typeface="PT Sans Narrow"/>
              <a:cs typeface="PT Sans Narrow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5015" y="1143000"/>
            <a:ext cx="4117134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#####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xgb.Booster</a:t>
            </a:r>
            <a:endParaRPr lang="en-US" alt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raw: 604.8 Kb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xgb.train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data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dtrain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nrounds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nrounds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watchlist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watchlist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verbose = verbose,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print_every_n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print_every_n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early_stopping_rounds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early_stopping_rounds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maximize = maximize,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save_period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save_period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save_name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save_name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xgb_model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xgb_model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callbacks = callbacks,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max_depth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..1,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nthread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..2, objective = "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reg:linear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(as set within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xgb.train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max_depth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"100",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nthread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"7", objective = "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reg:linear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silent = "1"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xgb.attributes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niter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callbacks: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cb.save.model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save_period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save_period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save_name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save_name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niter: 5</a:t>
            </a: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6" name="Shape 99"/>
          <p:cNvGraphicFramePr/>
          <p:nvPr>
            <p:extLst>
              <p:ext uri="{D42A27DB-BD31-4B8C-83A1-F6EECF244321}">
                <p14:modId xmlns:p14="http://schemas.microsoft.com/office/powerpoint/2010/main" val="2834907631"/>
              </p:ext>
            </p:extLst>
          </p:nvPr>
        </p:nvGraphicFramePr>
        <p:xfrm>
          <a:off x="5029200" y="4278630"/>
          <a:ext cx="3200400" cy="902970"/>
        </p:xfrm>
        <a:graphic>
          <a:graphicData uri="http://schemas.openxmlformats.org/drawingml/2006/table">
            <a:tbl>
              <a:tblPr>
                <a:noFill/>
                <a:tableStyleId>{5E5AA665-1E89-4E81-AED0-073FEB4DBE2F}</a:tableStyleId>
              </a:tblPr>
              <a:tblGrid>
                <a:gridCol w="1066800"/>
                <a:gridCol w="1066800"/>
                <a:gridCol w="1066800"/>
              </a:tblGrid>
              <a:tr h="441487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User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System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Elapsed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>
                    <a:solidFill>
                      <a:srgbClr val="888888"/>
                    </a:solidFill>
                  </a:tcPr>
                </a:tc>
              </a:tr>
              <a:tr h="461483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102.941</a:t>
                      </a:r>
                      <a:endParaRPr lang="en-US" sz="1600" dirty="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0.271</a:t>
                      </a:r>
                      <a:endParaRPr lang="en-US" sz="1600" dirty="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17.845</a:t>
                      </a:r>
                      <a:endParaRPr lang="en-US" sz="1600" dirty="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96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13550" y="0"/>
            <a:ext cx="9144000" cy="63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631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Model </a:t>
            </a:r>
            <a:r>
              <a:rPr lang="en-US" sz="3000" dirty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4 – Forward Neural Net </a:t>
            </a:r>
            <a:r>
              <a:rPr lang="en-US" sz="3000" dirty="0" smtClean="0">
                <a:solidFill>
                  <a:srgbClr val="FFFFFF"/>
                </a:solidFill>
                <a:latin typeface="PT Sans Narrow"/>
                <a:ea typeface="PT Sans Narrow"/>
                <a:cs typeface="PT Sans Narrow"/>
              </a:rPr>
              <a:t>(h20)</a:t>
            </a:r>
            <a:endParaRPr lang="en-US" sz="3000" dirty="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557594" y="990600"/>
            <a:ext cx="4267200" cy="4526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>
                <a:latin typeface="PT Sans Narrow"/>
                <a:ea typeface="PT Sans Narrow"/>
                <a:cs typeface="PT Sans Narrow"/>
              </a:rPr>
              <a:t>Finally we get </a:t>
            </a:r>
            <a:r>
              <a:rPr lang="en-US" sz="2000" b="1" dirty="0">
                <a:latin typeface="PT Sans Narrow"/>
                <a:ea typeface="PT Sans Narrow"/>
                <a:cs typeface="PT Sans Narrow"/>
              </a:rPr>
              <a:t>DNN</a:t>
            </a:r>
            <a:r>
              <a:rPr lang="en-US" sz="2000" dirty="0">
                <a:latin typeface="PT Sans Narrow"/>
                <a:ea typeface="PT Sans Narrow"/>
                <a:cs typeface="PT Sans Narrow"/>
              </a:rPr>
              <a:t>s a </a:t>
            </a:r>
            <a:r>
              <a:rPr lang="en-US" sz="2000" dirty="0" smtClean="0">
                <a:latin typeface="PT Sans Narrow"/>
                <a:ea typeface="PT Sans Narrow"/>
                <a:cs typeface="PT Sans Narrow"/>
              </a:rPr>
              <a:t>try</a:t>
            </a:r>
            <a:endParaRPr lang="en-US" sz="2000" dirty="0">
              <a:latin typeface="PT Sans Narrow"/>
              <a:ea typeface="PT Sans Narrow"/>
              <a:cs typeface="PT Sans Narrow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>
                <a:latin typeface="PT Sans Narrow"/>
                <a:ea typeface="PT Sans Narrow"/>
                <a:cs typeface="PT Sans Narrow"/>
              </a:rPr>
              <a:t>We select the following parameters: epochs = 5,  activation = "</a:t>
            </a:r>
            <a:r>
              <a:rPr lang="en-US" sz="2000" dirty="0" err="1">
                <a:latin typeface="PT Sans Narrow"/>
                <a:ea typeface="PT Sans Narrow"/>
                <a:cs typeface="PT Sans Narrow"/>
              </a:rPr>
              <a:t>Tanh</a:t>
            </a:r>
            <a:r>
              <a:rPr lang="en-US" sz="2000" dirty="0">
                <a:latin typeface="PT Sans Narrow"/>
                <a:ea typeface="PT Sans Narrow"/>
                <a:cs typeface="PT Sans Narrow"/>
              </a:rPr>
              <a:t>",  </a:t>
            </a:r>
            <a:r>
              <a:rPr lang="en-US" sz="2000" dirty="0" err="1">
                <a:latin typeface="PT Sans Narrow"/>
                <a:ea typeface="PT Sans Narrow"/>
                <a:cs typeface="PT Sans Narrow"/>
              </a:rPr>
              <a:t>input_dropout_ratio</a:t>
            </a:r>
            <a:r>
              <a:rPr lang="en-US" sz="2000" dirty="0">
                <a:latin typeface="PT Sans Narrow"/>
                <a:ea typeface="PT Sans Narrow"/>
                <a:cs typeface="PT Sans Narrow"/>
              </a:rPr>
              <a:t> = 0.2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>
                <a:latin typeface="PT Sans Narrow"/>
                <a:ea typeface="PT Sans Narrow"/>
                <a:cs typeface="PT Sans Narrow"/>
              </a:rPr>
              <a:t>We do 6 out of sample predictions (output to the left is first run)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>
                <a:latin typeface="PT Sans Narrow"/>
                <a:ea typeface="PT Sans Narrow"/>
                <a:cs typeface="PT Sans Narrow"/>
              </a:rPr>
              <a:t>Mean of RMSEs of all runs is 5.062335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2000" dirty="0">
                <a:latin typeface="PT Sans Narrow"/>
                <a:ea typeface="PT Sans Narrow"/>
                <a:cs typeface="PT Sans Narrow"/>
              </a:rPr>
              <a:t>Computationally, super slow</a:t>
            </a:r>
            <a:r>
              <a:rPr lang="en-US" sz="2000" dirty="0" smtClean="0">
                <a:latin typeface="PT Sans Narrow"/>
                <a:ea typeface="PT Sans Narrow"/>
                <a:cs typeface="PT Sans Narrow"/>
              </a:rPr>
              <a:t>:</a:t>
            </a:r>
            <a:endParaRPr lang="en-US" sz="2000" dirty="0">
              <a:latin typeface="PT Sans Narrow"/>
              <a:ea typeface="PT Sans Narrow"/>
              <a:cs typeface="PT Sans Narrow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41316" y="1068351"/>
            <a:ext cx="4117134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H2ORegressionModel: </a:t>
            </a:r>
            <a:r>
              <a:rPr lang="en-US" altLang="en-US" sz="10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deeplearning</a:t>
            </a:r>
            <a:endParaRPr lang="en-US" altLang="en-US" sz="10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 ID:  DeepLearning_model_R_1489083894745_17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Status of Neuron Layers: predicting </a:t>
            </a:r>
            <a:r>
              <a:rPr lang="en-US" altLang="en-US" sz="10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points.y_var</a:t>
            </a: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regression, </a:t>
            </a:r>
            <a:r>
              <a:rPr lang="en-US" altLang="en-US" sz="10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gaussian</a:t>
            </a: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distribution, Quadratic loss, 240,401 weights/biases, 2.9 MB, 54,291 training samples, mini-batch size 1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layer units   type dropout       l1       l2 </a:t>
            </a:r>
            <a:r>
              <a:rPr lang="en-US" altLang="en-US" sz="10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mean_rate</a:t>
            </a: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0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rate_rms</a:t>
            </a: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momentum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   1   999  Input 20.00 %                                             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2     2   200   </a:t>
            </a:r>
            <a:r>
              <a:rPr lang="en-US" altLang="en-US" sz="10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Tanh</a:t>
            </a: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0.00 % 0.000000 0.000000  0.080045 0.197153 0.000000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3     3   200   </a:t>
            </a:r>
            <a:r>
              <a:rPr lang="en-US" altLang="en-US" sz="10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Tanh</a:t>
            </a: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0.00 % 0.000000 0.000000  0.123726 0.083342 0.000000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    4     1 Linear         0.000000 0.000000  0.000566 0.000144 0.000000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en-US" sz="10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mean_weight</a:t>
            </a: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0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weight_rms</a:t>
            </a: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0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mean_bias</a:t>
            </a: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0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bias_rms</a:t>
            </a:r>
            <a:endParaRPr lang="en-US" altLang="en-US" sz="10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                                        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   0.001356   0.058974 -0.019980 0.116058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    0.000839   0.102122 -0.018212 0.129973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4    0.004729   0.052691  0.142239 0.000000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endParaRPr lang="en-US" altLang="en-US" sz="10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endParaRPr lang="en-US" altLang="en-US" sz="10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H2ORegressionMetrics: </a:t>
            </a:r>
            <a:r>
              <a:rPr lang="en-US" altLang="en-US" sz="10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deeplearning</a:t>
            </a:r>
            <a:endParaRPr lang="en-US" altLang="en-US" sz="10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 Reported on training data. **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** Metrics reported on full training frame **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endParaRPr lang="en-US" altLang="en-US" sz="10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MSE:  12.07611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RMSE:  3.47507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MAE:  2.537633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RMSLE:  </a:t>
            </a:r>
            <a:r>
              <a:rPr lang="en-US" altLang="en-US" sz="10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NaN</a:t>
            </a:r>
            <a:endParaRPr lang="en-US" altLang="en-US" sz="10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Font typeface="Arial"/>
              <a:buNone/>
            </a:pPr>
            <a:r>
              <a:rPr lang="en-US" altLang="en-US" sz="10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Mean Residual Deviance :  12.07611</a:t>
            </a:r>
            <a:endParaRPr lang="en-US" altLang="en-US" sz="2000" dirty="0" smtClean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7" name="Shape 99"/>
          <p:cNvGraphicFramePr/>
          <p:nvPr>
            <p:extLst>
              <p:ext uri="{D42A27DB-BD31-4B8C-83A1-F6EECF244321}">
                <p14:modId xmlns:p14="http://schemas.microsoft.com/office/powerpoint/2010/main" val="1446148536"/>
              </p:ext>
            </p:extLst>
          </p:nvPr>
        </p:nvGraphicFramePr>
        <p:xfrm>
          <a:off x="5029200" y="4572000"/>
          <a:ext cx="3200400" cy="990600"/>
        </p:xfrm>
        <a:graphic>
          <a:graphicData uri="http://schemas.openxmlformats.org/drawingml/2006/table">
            <a:tbl>
              <a:tblPr>
                <a:noFill/>
                <a:tableStyleId>{5E5AA665-1E89-4E81-AED0-073FEB4DBE2F}</a:tableStyleId>
              </a:tblPr>
              <a:tblGrid>
                <a:gridCol w="1066800"/>
                <a:gridCol w="1066800"/>
                <a:gridCol w="1066800"/>
              </a:tblGrid>
              <a:tr h="484332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User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System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>
                    <a:solidFill>
                      <a:srgbClr val="88888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>
                          <a:solidFill>
                            <a:srgbClr val="FFFFFF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Elapsed</a:t>
                      </a:r>
                      <a:endParaRPr lang="en-US" sz="1600" b="1" dirty="0">
                        <a:solidFill>
                          <a:srgbClr val="FFFFFF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>
                    <a:solidFill>
                      <a:srgbClr val="888888"/>
                    </a:solidFill>
                  </a:tcPr>
                </a:tc>
              </a:tr>
              <a:tr h="50626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95.902</a:t>
                      </a:r>
                      <a:endParaRPr lang="en-US" sz="1600" dirty="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1.057</a:t>
                      </a:r>
                      <a:endParaRPr lang="en-US" sz="1600" dirty="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386.652</a:t>
                      </a:r>
                      <a:endParaRPr lang="en-US" sz="1600" dirty="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292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1540</Words>
  <Application>Microsoft Office PowerPoint</Application>
  <PresentationFormat>On-screen Show (4:3)</PresentationFormat>
  <Paragraphs>259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PT Sans Narrow</vt:lpstr>
      <vt:lpstr>Times New Roman</vt:lpstr>
      <vt:lpstr>Arial</vt:lpstr>
      <vt:lpstr>Consolas</vt:lpstr>
      <vt:lpstr>Calibri</vt:lpstr>
      <vt:lpstr>Office Theme</vt:lpstr>
      <vt:lpstr>BUT HOW DOES THE MACHINE LEARN?</vt:lpstr>
      <vt:lpstr>Motivation</vt:lpstr>
      <vt:lpstr>So how much is James Harden going to score tonight?</vt:lpstr>
      <vt:lpstr>Data Description</vt:lpstr>
      <vt:lpstr>Time Series Cross Validation</vt:lpstr>
      <vt:lpstr>Model 1 – Linear Model (gamlr) </vt:lpstr>
      <vt:lpstr>Model 2 – Random Forest (ranger) </vt:lpstr>
      <vt:lpstr>Model 3 – Boosting (xgboost)</vt:lpstr>
      <vt:lpstr>Model 4 – Forward Neural Net (h20)</vt:lpstr>
      <vt:lpstr>Which model do we like?</vt:lpstr>
      <vt:lpstr>So which variables matter in predicting player score?</vt:lpstr>
      <vt:lpstr>Some variables surprised us</vt:lpstr>
      <vt:lpstr>Hot-hand? Do player points in recent games matter?</vt:lpstr>
      <vt:lpstr>Finally, players – how do opposing players affect points scored?</vt:lpstr>
      <vt:lpstr>Which teammates help other players score?</vt:lpstr>
      <vt:lpstr>How did our models perform predicting James Harden’s Points?</vt:lpstr>
      <vt:lpstr>So how much is James Harden going to score tonight?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NFLX VALUATION MODEL</dc:title>
  <dc:creator>rvandana</dc:creator>
  <cp:lastModifiedBy>SarahConnor</cp:lastModifiedBy>
  <cp:revision>21</cp:revision>
  <dcterms:modified xsi:type="dcterms:W3CDTF">2017-03-10T08:17:53Z</dcterms:modified>
</cp:coreProperties>
</file>